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5870" r:id="rId2"/>
  </p:sldMasterIdLst>
  <p:notesMasterIdLst>
    <p:notesMasterId r:id="rId46"/>
  </p:notesMasterIdLst>
  <p:sldIdLst>
    <p:sldId id="256" r:id="rId3"/>
    <p:sldId id="378" r:id="rId4"/>
    <p:sldId id="389" r:id="rId5"/>
    <p:sldId id="390" r:id="rId6"/>
    <p:sldId id="391" r:id="rId7"/>
    <p:sldId id="367" r:id="rId8"/>
    <p:sldId id="366" r:id="rId9"/>
    <p:sldId id="328" r:id="rId10"/>
    <p:sldId id="350" r:id="rId11"/>
    <p:sldId id="329" r:id="rId12"/>
    <p:sldId id="340" r:id="rId13"/>
    <p:sldId id="397" r:id="rId14"/>
    <p:sldId id="398" r:id="rId15"/>
    <p:sldId id="399" r:id="rId16"/>
    <p:sldId id="400" r:id="rId17"/>
    <p:sldId id="381" r:id="rId18"/>
    <p:sldId id="376" r:id="rId19"/>
    <p:sldId id="339" r:id="rId20"/>
    <p:sldId id="368" r:id="rId21"/>
    <p:sldId id="404" r:id="rId22"/>
    <p:sldId id="405" r:id="rId23"/>
    <p:sldId id="406" r:id="rId24"/>
    <p:sldId id="407" r:id="rId25"/>
    <p:sldId id="408" r:id="rId26"/>
    <p:sldId id="374" r:id="rId27"/>
    <p:sldId id="380" r:id="rId28"/>
    <p:sldId id="375" r:id="rId29"/>
    <p:sldId id="379" r:id="rId30"/>
    <p:sldId id="392" r:id="rId31"/>
    <p:sldId id="393" r:id="rId32"/>
    <p:sldId id="394" r:id="rId33"/>
    <p:sldId id="395" r:id="rId34"/>
    <p:sldId id="370" r:id="rId35"/>
    <p:sldId id="371" r:id="rId36"/>
    <p:sldId id="369" r:id="rId37"/>
    <p:sldId id="385" r:id="rId38"/>
    <p:sldId id="401" r:id="rId39"/>
    <p:sldId id="409" r:id="rId40"/>
    <p:sldId id="383" r:id="rId41"/>
    <p:sldId id="386" r:id="rId42"/>
    <p:sldId id="384" r:id="rId43"/>
    <p:sldId id="402" r:id="rId44"/>
    <p:sldId id="388" r:id="rId45"/>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00CC"/>
    <a:srgbClr val="FF00FF"/>
    <a:srgbClr val="71DAFF"/>
    <a:srgbClr val="FFE013"/>
    <a:srgbClr val="00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85026" autoAdjust="0"/>
  </p:normalViewPr>
  <p:slideViewPr>
    <p:cSldViewPr>
      <p:cViewPr>
        <p:scale>
          <a:sx n="70" d="100"/>
          <a:sy n="70" d="100"/>
        </p:scale>
        <p:origin x="-1692" y="-45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kumimoji="0"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kumimoji="0" sz="1200">
                <a:ea typeface="新細明體" pitchFamily="18" charset="-120"/>
              </a:defRPr>
            </a:lvl1pPr>
          </a:lstStyle>
          <a:p>
            <a:pPr>
              <a:defRPr/>
            </a:pPr>
            <a:fld id="{92B36671-7DDA-4ACF-9940-23D35B9BD7B4}" type="datetimeFigureOut">
              <a:rPr lang="zh-TW" altLang="en-US"/>
              <a:pPr>
                <a:defRPr/>
              </a:pPr>
              <a:t>2023/8/17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kumimoji="0"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ea typeface="新細明體" pitchFamily="18" charset="-120"/>
              </a:defRPr>
            </a:lvl1pPr>
          </a:lstStyle>
          <a:p>
            <a:pPr>
              <a:defRPr/>
            </a:pPr>
            <a:fld id="{3BF2801C-25F0-433F-B297-44C88DC05A26}" type="slidenum">
              <a:rPr lang="zh-TW" altLang="en-US"/>
              <a:pPr>
                <a:defRPr/>
              </a:pPr>
              <a:t>‹#›</a:t>
            </a:fld>
            <a:endParaRPr lang="zh-TW" altLang="en-US"/>
          </a:p>
        </p:txBody>
      </p:sp>
    </p:spTree>
    <p:extLst>
      <p:ext uri="{BB962C8B-B14F-4D97-AF65-F5344CB8AC3E}">
        <p14:creationId xmlns:p14="http://schemas.microsoft.com/office/powerpoint/2010/main" val="2865962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新細明體" charset="0"/>
      </a:defRPr>
    </a:lvl1pPr>
    <a:lvl2pPr marL="457200" algn="l" rtl="0" eaLnBrk="0" fontAlgn="base" hangingPunct="0">
      <a:spcBef>
        <a:spcPct val="30000"/>
      </a:spcBef>
      <a:spcAft>
        <a:spcPct val="0"/>
      </a:spcAft>
      <a:defRPr sz="1200" kern="1200">
        <a:solidFill>
          <a:schemeClr val="tx1"/>
        </a:solidFill>
        <a:latin typeface="+mn-lt"/>
        <a:ea typeface="+mn-ea"/>
        <a:cs typeface="新細明體" charset="0"/>
      </a:defRPr>
    </a:lvl2pPr>
    <a:lvl3pPr marL="914400" algn="l" rtl="0" eaLnBrk="0" fontAlgn="base" hangingPunct="0">
      <a:spcBef>
        <a:spcPct val="30000"/>
      </a:spcBef>
      <a:spcAft>
        <a:spcPct val="0"/>
      </a:spcAft>
      <a:defRPr sz="1200" kern="1200">
        <a:solidFill>
          <a:schemeClr val="tx1"/>
        </a:solidFill>
        <a:latin typeface="+mn-lt"/>
        <a:ea typeface="+mn-ea"/>
        <a:cs typeface="新細明體" charset="0"/>
      </a:defRPr>
    </a:lvl3pPr>
    <a:lvl4pPr marL="1371600" algn="l" rtl="0" eaLnBrk="0" fontAlgn="base" hangingPunct="0">
      <a:spcBef>
        <a:spcPct val="30000"/>
      </a:spcBef>
      <a:spcAft>
        <a:spcPct val="0"/>
      </a:spcAft>
      <a:defRPr sz="1200" kern="1200">
        <a:solidFill>
          <a:schemeClr val="tx1"/>
        </a:solidFill>
        <a:latin typeface="+mn-lt"/>
        <a:ea typeface="+mn-ea"/>
        <a:cs typeface="新細明體" charset="0"/>
      </a:defRPr>
    </a:lvl4pPr>
    <a:lvl5pPr marL="1828800" algn="l" rtl="0" eaLnBrk="0" fontAlgn="base" hangingPunct="0">
      <a:spcBef>
        <a:spcPct val="30000"/>
      </a:spcBef>
      <a:spcAft>
        <a:spcPct val="0"/>
      </a:spcAft>
      <a:defRPr sz="1200" kern="1200">
        <a:solidFill>
          <a:schemeClr val="tx1"/>
        </a:solidFill>
        <a:latin typeface="+mn-lt"/>
        <a:ea typeface="+mn-ea"/>
        <a:cs typeface="新細明體"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sz="1200">
                <a:solidFill>
                  <a:schemeClr val="tx1"/>
                </a:solidFill>
                <a:latin typeface="Calibri" pitchFamily="34" charset="0"/>
                <a:ea typeface="新細明體" charset="-120"/>
              </a:defRPr>
            </a:lvl1pPr>
            <a:lvl2pPr marL="742950" indent="-285750" defTabSz="920750" eaLnBrk="0" hangingPunct="0">
              <a:spcBef>
                <a:spcPct val="30000"/>
              </a:spcBef>
              <a:defRPr sz="1200">
                <a:solidFill>
                  <a:schemeClr val="tx1"/>
                </a:solidFill>
                <a:latin typeface="Calibri" pitchFamily="34" charset="0"/>
                <a:ea typeface="新細明體" charset="-120"/>
              </a:defRPr>
            </a:lvl2pPr>
            <a:lvl3pPr marL="1143000" indent="-228600" defTabSz="920750" eaLnBrk="0" hangingPunct="0">
              <a:spcBef>
                <a:spcPct val="30000"/>
              </a:spcBef>
              <a:defRPr sz="1200">
                <a:solidFill>
                  <a:schemeClr val="tx1"/>
                </a:solidFill>
                <a:latin typeface="Calibri" pitchFamily="34" charset="0"/>
                <a:ea typeface="新細明體" charset="-120"/>
              </a:defRPr>
            </a:lvl3pPr>
            <a:lvl4pPr marL="1600200" indent="-228600" defTabSz="920750" eaLnBrk="0" hangingPunct="0">
              <a:spcBef>
                <a:spcPct val="30000"/>
              </a:spcBef>
              <a:defRPr sz="1200">
                <a:solidFill>
                  <a:schemeClr val="tx1"/>
                </a:solidFill>
                <a:latin typeface="Calibri" pitchFamily="34" charset="0"/>
                <a:ea typeface="新細明體" charset="-120"/>
              </a:defRPr>
            </a:lvl4pPr>
            <a:lvl5pPr marL="2057400" indent="-228600" defTabSz="920750" eaLnBrk="0" hangingPunct="0">
              <a:spcBef>
                <a:spcPct val="30000"/>
              </a:spcBef>
              <a:defRPr sz="1200">
                <a:solidFill>
                  <a:schemeClr val="tx1"/>
                </a:solidFill>
                <a:latin typeface="Calibri" pitchFamily="34" charset="0"/>
                <a:ea typeface="新細明體" charset="-120"/>
              </a:defRPr>
            </a:lvl5pPr>
            <a:lvl6pPr marL="2514600" indent="-228600" defTabSz="92075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defTabSz="92075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defTabSz="92075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defTabSz="92075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E1ED1E02-C1F8-4F35-A142-715A11DD028B}" type="datetime1">
              <a:rPr kumimoji="1" lang="zh-TW" altLang="en-US" smtClean="0">
                <a:solidFill>
                  <a:srgbClr val="000000"/>
                </a:solidFill>
                <a:latin typeface="Times New Roman" pitchFamily="18" charset="0"/>
              </a:rPr>
              <a:pPr eaLnBrk="1" hangingPunct="1">
                <a:spcBef>
                  <a:spcPct val="0"/>
                </a:spcBef>
              </a:pPr>
              <a:t>2023/8/17</a:t>
            </a:fld>
            <a:endParaRPr kumimoji="1" lang="en-US" altLang="zh-TW" smtClean="0">
              <a:solidFill>
                <a:srgbClr val="000000"/>
              </a:solidFill>
              <a:latin typeface="Times New Roman" pitchFamily="18" charset="0"/>
            </a:endParaRPr>
          </a:p>
        </p:txBody>
      </p:sp>
      <p:sp>
        <p:nvSpPr>
          <p:cNvPr id="6963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sz="1200">
                <a:solidFill>
                  <a:schemeClr val="tx1"/>
                </a:solidFill>
                <a:latin typeface="Calibri" pitchFamily="34" charset="0"/>
                <a:ea typeface="新細明體" charset="-120"/>
              </a:defRPr>
            </a:lvl1pPr>
            <a:lvl2pPr marL="742950" indent="-285750" defTabSz="920750" eaLnBrk="0" hangingPunct="0">
              <a:spcBef>
                <a:spcPct val="30000"/>
              </a:spcBef>
              <a:defRPr sz="1200">
                <a:solidFill>
                  <a:schemeClr val="tx1"/>
                </a:solidFill>
                <a:latin typeface="Calibri" pitchFamily="34" charset="0"/>
                <a:ea typeface="新細明體" charset="-120"/>
              </a:defRPr>
            </a:lvl2pPr>
            <a:lvl3pPr marL="1143000" indent="-228600" defTabSz="920750" eaLnBrk="0" hangingPunct="0">
              <a:spcBef>
                <a:spcPct val="30000"/>
              </a:spcBef>
              <a:defRPr sz="1200">
                <a:solidFill>
                  <a:schemeClr val="tx1"/>
                </a:solidFill>
                <a:latin typeface="Calibri" pitchFamily="34" charset="0"/>
                <a:ea typeface="新細明體" charset="-120"/>
              </a:defRPr>
            </a:lvl3pPr>
            <a:lvl4pPr marL="1600200" indent="-228600" defTabSz="920750" eaLnBrk="0" hangingPunct="0">
              <a:spcBef>
                <a:spcPct val="30000"/>
              </a:spcBef>
              <a:defRPr sz="1200">
                <a:solidFill>
                  <a:schemeClr val="tx1"/>
                </a:solidFill>
                <a:latin typeface="Calibri" pitchFamily="34" charset="0"/>
                <a:ea typeface="新細明體" charset="-120"/>
              </a:defRPr>
            </a:lvl4pPr>
            <a:lvl5pPr marL="2057400" indent="-228600" defTabSz="920750" eaLnBrk="0" hangingPunct="0">
              <a:spcBef>
                <a:spcPct val="30000"/>
              </a:spcBef>
              <a:defRPr sz="1200">
                <a:solidFill>
                  <a:schemeClr val="tx1"/>
                </a:solidFill>
                <a:latin typeface="Calibri" pitchFamily="34" charset="0"/>
                <a:ea typeface="新細明體" charset="-120"/>
              </a:defRPr>
            </a:lvl5pPr>
            <a:lvl6pPr marL="2514600" indent="-228600" defTabSz="92075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defTabSz="92075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defTabSz="92075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defTabSz="92075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DF80E64-25B5-4AD1-AE61-D0BAFAD580C7}" type="slidenum">
              <a:rPr kumimoji="1" lang="en-US" altLang="zh-TW" smtClean="0">
                <a:solidFill>
                  <a:srgbClr val="000000"/>
                </a:solidFill>
                <a:latin typeface="Times New Roman" pitchFamily="18" charset="0"/>
              </a:rPr>
              <a:pPr eaLnBrk="1" hangingPunct="1">
                <a:spcBef>
                  <a:spcPct val="0"/>
                </a:spcBef>
              </a:pPr>
              <a:t>1</a:t>
            </a:fld>
            <a:endParaRPr kumimoji="1" lang="en-US" altLang="zh-TW" smtClean="0">
              <a:solidFill>
                <a:srgbClr val="000000"/>
              </a:solidFill>
              <a:latin typeface="Times New Roman" pitchFamily="18" charset="0"/>
            </a:endParaRPr>
          </a:p>
        </p:txBody>
      </p:sp>
      <p:sp>
        <p:nvSpPr>
          <p:cNvPr id="696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23266905-3212-419A-9006-39768D73F0CE}" type="slidenum">
              <a:rPr kumimoji="0" lang="zh-TW" altLang="en-US" smtClean="0"/>
              <a:pPr eaLnBrk="1" hangingPunct="1"/>
              <a:t>24</a:t>
            </a:fld>
            <a:endParaRPr kumimoji="0"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a:p>
            <a:endParaRPr lang="en-US" altLang="zh-TW" smtClean="0"/>
          </a:p>
        </p:txBody>
      </p:sp>
      <p:sp>
        <p:nvSpPr>
          <p:cNvPr id="757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B915E2CD-E3FE-4059-897C-DD51208E274A}" type="slidenum">
              <a:rPr lang="zh-TW" altLang="en-US" smtClean="0"/>
              <a:pPr eaLnBrk="1" hangingPunct="1">
                <a:spcBef>
                  <a:spcPct val="0"/>
                </a:spcBef>
              </a:pPr>
              <a:t>36</a:t>
            </a:fld>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768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61F20EF5-18F2-4BE1-A025-8DF01BB306A1}" type="slidenum">
              <a:rPr lang="zh-TW" altLang="en-US" smtClean="0"/>
              <a:pPr eaLnBrk="1" hangingPunct="1">
                <a:spcBef>
                  <a:spcPct val="0"/>
                </a:spcBef>
              </a:pPr>
              <a:t>39</a:t>
            </a:fld>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778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BCBA7A8D-48BB-4CB2-B19C-80205021860D}" type="slidenum">
              <a:rPr lang="zh-TW" altLang="en-US" smtClean="0"/>
              <a:pPr eaLnBrk="1" hangingPunct="1">
                <a:spcBef>
                  <a:spcPct val="0"/>
                </a:spcBef>
              </a:pPr>
              <a:t>40</a:t>
            </a:fld>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sz="1200">
                <a:solidFill>
                  <a:schemeClr val="tx1"/>
                </a:solidFill>
                <a:latin typeface="Calibri" pitchFamily="34" charset="0"/>
                <a:ea typeface="新細明體" charset="-120"/>
              </a:defRPr>
            </a:lvl1pPr>
            <a:lvl2pPr marL="742950" indent="-285750" defTabSz="920750" eaLnBrk="0" hangingPunct="0">
              <a:spcBef>
                <a:spcPct val="30000"/>
              </a:spcBef>
              <a:defRPr sz="1200">
                <a:solidFill>
                  <a:schemeClr val="tx1"/>
                </a:solidFill>
                <a:latin typeface="Calibri" pitchFamily="34" charset="0"/>
                <a:ea typeface="新細明體" charset="-120"/>
              </a:defRPr>
            </a:lvl2pPr>
            <a:lvl3pPr marL="1143000" indent="-228600" defTabSz="920750" eaLnBrk="0" hangingPunct="0">
              <a:spcBef>
                <a:spcPct val="30000"/>
              </a:spcBef>
              <a:defRPr sz="1200">
                <a:solidFill>
                  <a:schemeClr val="tx1"/>
                </a:solidFill>
                <a:latin typeface="Calibri" pitchFamily="34" charset="0"/>
                <a:ea typeface="新細明體" charset="-120"/>
              </a:defRPr>
            </a:lvl3pPr>
            <a:lvl4pPr marL="1600200" indent="-228600" defTabSz="920750" eaLnBrk="0" hangingPunct="0">
              <a:spcBef>
                <a:spcPct val="30000"/>
              </a:spcBef>
              <a:defRPr sz="1200">
                <a:solidFill>
                  <a:schemeClr val="tx1"/>
                </a:solidFill>
                <a:latin typeface="Calibri" pitchFamily="34" charset="0"/>
                <a:ea typeface="新細明體" charset="-120"/>
              </a:defRPr>
            </a:lvl4pPr>
            <a:lvl5pPr marL="2057400" indent="-228600" defTabSz="920750" eaLnBrk="0" hangingPunct="0">
              <a:spcBef>
                <a:spcPct val="30000"/>
              </a:spcBef>
              <a:defRPr sz="1200">
                <a:solidFill>
                  <a:schemeClr val="tx1"/>
                </a:solidFill>
                <a:latin typeface="Calibri" pitchFamily="34" charset="0"/>
                <a:ea typeface="新細明體" charset="-120"/>
              </a:defRPr>
            </a:lvl5pPr>
            <a:lvl6pPr marL="2514600" indent="-228600" defTabSz="92075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defTabSz="92075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defTabSz="92075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defTabSz="92075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D77E2ECD-FCDF-4EDE-ACD4-7095417A4997}" type="datetime1">
              <a:rPr kumimoji="1" lang="zh-TW" altLang="en-US" smtClean="0">
                <a:latin typeface="Times New Roman" pitchFamily="18" charset="0"/>
              </a:rPr>
              <a:pPr eaLnBrk="1" hangingPunct="1">
                <a:spcBef>
                  <a:spcPct val="0"/>
                </a:spcBef>
              </a:pPr>
              <a:t>2023/8/17</a:t>
            </a:fld>
            <a:endParaRPr kumimoji="1" lang="en-US" altLang="zh-TW" smtClean="0">
              <a:latin typeface="Times New Roman" pitchFamily="18" charset="0"/>
            </a:endParaRPr>
          </a:p>
        </p:txBody>
      </p:sp>
      <p:sp>
        <p:nvSpPr>
          <p:cNvPr id="7885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sz="1200">
                <a:solidFill>
                  <a:schemeClr val="tx1"/>
                </a:solidFill>
                <a:latin typeface="Calibri" pitchFamily="34" charset="0"/>
                <a:ea typeface="新細明體" charset="-120"/>
              </a:defRPr>
            </a:lvl1pPr>
            <a:lvl2pPr marL="742950" indent="-285750" defTabSz="920750" eaLnBrk="0" hangingPunct="0">
              <a:spcBef>
                <a:spcPct val="30000"/>
              </a:spcBef>
              <a:defRPr sz="1200">
                <a:solidFill>
                  <a:schemeClr val="tx1"/>
                </a:solidFill>
                <a:latin typeface="Calibri" pitchFamily="34" charset="0"/>
                <a:ea typeface="新細明體" charset="-120"/>
              </a:defRPr>
            </a:lvl2pPr>
            <a:lvl3pPr marL="1143000" indent="-228600" defTabSz="920750" eaLnBrk="0" hangingPunct="0">
              <a:spcBef>
                <a:spcPct val="30000"/>
              </a:spcBef>
              <a:defRPr sz="1200">
                <a:solidFill>
                  <a:schemeClr val="tx1"/>
                </a:solidFill>
                <a:latin typeface="Calibri" pitchFamily="34" charset="0"/>
                <a:ea typeface="新細明體" charset="-120"/>
              </a:defRPr>
            </a:lvl3pPr>
            <a:lvl4pPr marL="1600200" indent="-228600" defTabSz="920750" eaLnBrk="0" hangingPunct="0">
              <a:spcBef>
                <a:spcPct val="30000"/>
              </a:spcBef>
              <a:defRPr sz="1200">
                <a:solidFill>
                  <a:schemeClr val="tx1"/>
                </a:solidFill>
                <a:latin typeface="Calibri" pitchFamily="34" charset="0"/>
                <a:ea typeface="新細明體" charset="-120"/>
              </a:defRPr>
            </a:lvl4pPr>
            <a:lvl5pPr marL="2057400" indent="-228600" defTabSz="920750" eaLnBrk="0" hangingPunct="0">
              <a:spcBef>
                <a:spcPct val="30000"/>
              </a:spcBef>
              <a:defRPr sz="1200">
                <a:solidFill>
                  <a:schemeClr val="tx1"/>
                </a:solidFill>
                <a:latin typeface="Calibri" pitchFamily="34" charset="0"/>
                <a:ea typeface="新細明體" charset="-120"/>
              </a:defRPr>
            </a:lvl5pPr>
            <a:lvl6pPr marL="2514600" indent="-228600" defTabSz="92075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defTabSz="92075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defTabSz="92075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defTabSz="92075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05F726F5-15C9-4631-8802-B8437FAD844C}" type="slidenum">
              <a:rPr kumimoji="1" lang="en-US" altLang="zh-TW" smtClean="0">
                <a:latin typeface="Times New Roman" pitchFamily="18" charset="0"/>
              </a:rPr>
              <a:pPr eaLnBrk="1" hangingPunct="1">
                <a:spcBef>
                  <a:spcPct val="0"/>
                </a:spcBef>
              </a:pPr>
              <a:t>41</a:t>
            </a:fld>
            <a:endParaRPr kumimoji="1" lang="en-US" altLang="zh-TW" smtClean="0">
              <a:latin typeface="Times New Roman" pitchFamily="18" charset="0"/>
            </a:endParaRPr>
          </a:p>
        </p:txBody>
      </p:sp>
      <p:sp>
        <p:nvSpPr>
          <p:cNvPr id="788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29273237-627C-4A2A-9D0F-D163FCCF779F}" type="slidenum">
              <a:rPr lang="en-US" altLang="zh-TW" smtClean="0"/>
              <a:pPr eaLnBrk="1" hangingPunct="1">
                <a:spcBef>
                  <a:spcPct val="0"/>
                </a:spcBef>
              </a:pPr>
              <a:t>5</a:t>
            </a:fld>
            <a:endParaRPr lang="en-US" altLang="zh-TW"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68AC43A5-3593-49B7-8A55-3A5F19EBDA39}" type="slidenum">
              <a:rPr lang="zh-TW" altLang="en-US" smtClean="0"/>
              <a:pPr eaLnBrk="1" hangingPunct="1">
                <a:spcBef>
                  <a:spcPct val="0"/>
                </a:spcBef>
              </a:pPr>
              <a:t>8</a:t>
            </a:fld>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92986872-E39F-4EC4-BF92-07666F061F2A}" type="slidenum">
              <a:rPr lang="en-US" altLang="zh-TW" smtClean="0"/>
              <a:pPr eaLnBrk="1" hangingPunct="1">
                <a:spcBef>
                  <a:spcPct val="0"/>
                </a:spcBef>
              </a:pPr>
              <a:t>10</a:t>
            </a:fld>
            <a:endParaRPr lang="en-US" altLang="zh-TW"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747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EEDE0AE-59BF-4988-A38E-76AC2C3E7B6C}" type="slidenum">
              <a:rPr lang="zh-TW" altLang="en-US" smtClean="0"/>
              <a:pPr eaLnBrk="1" hangingPunct="1">
                <a:spcBef>
                  <a:spcPct val="0"/>
                </a:spcBef>
              </a:pPr>
              <a:t>16</a:t>
            </a:fld>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3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4F7B0352-CD1E-4F43-925F-43B01533AB59}" type="slidenum">
              <a:rPr kumimoji="0" lang="zh-TW" altLang="en-US" smtClean="0"/>
              <a:pPr eaLnBrk="1" hangingPunct="1"/>
              <a:t>20</a:t>
            </a:fld>
            <a:endParaRPr kumimoji="0"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97D6D871-5F2B-4BA0-B606-B7E49F02334C}" type="slidenum">
              <a:rPr kumimoji="0" lang="zh-TW" altLang="en-US" smtClean="0"/>
              <a:pPr eaLnBrk="1" hangingPunct="1"/>
              <a:t>21</a:t>
            </a:fld>
            <a:endParaRPr kumimoji="0"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ED46C469-A3EE-4701-958F-4DC51E3B29C3}" type="slidenum">
              <a:rPr kumimoji="0" lang="zh-TW" altLang="en-US" smtClean="0"/>
              <a:pPr eaLnBrk="1" hangingPunct="1"/>
              <a:t>22</a:t>
            </a:fld>
            <a:endParaRPr kumimoji="0"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63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06455E25-AEF4-4BB2-B048-3F109AA153BD}" type="slidenum">
              <a:rPr kumimoji="0" lang="zh-TW" altLang="en-US" smtClean="0"/>
              <a:pPr eaLnBrk="1" hangingPunct="1"/>
              <a:t>23</a:t>
            </a:fld>
            <a:endParaRPr kumimoji="0"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6"/>
          <p:cNvSpPr>
            <a:spLocks noGrp="1" noChangeArrowheads="1"/>
          </p:cNvSpPr>
          <p:nvPr>
            <p:ph type="sldNum" sz="quarter" idx="10"/>
          </p:nvPr>
        </p:nvSpPr>
        <p:spPr/>
        <p:txBody>
          <a:bodyPr/>
          <a:lstStyle>
            <a:lvl1pPr>
              <a:defRPr kumimoji="0"/>
            </a:lvl1pPr>
          </a:lstStyle>
          <a:p>
            <a:pPr>
              <a:defRPr/>
            </a:pPr>
            <a:fld id="{AD324659-BCCA-4B4A-9844-096C4E7CE23C}" type="slidenum">
              <a:rPr lang="en-US" altLang="zh-TW"/>
              <a:pPr>
                <a:defRPr/>
              </a:pPr>
              <a:t>‹#›</a:t>
            </a:fld>
            <a:endParaRPr lang="en-US" altLang="zh-TW"/>
          </a:p>
        </p:txBody>
      </p:sp>
    </p:spTree>
    <p:extLst>
      <p:ext uri="{BB962C8B-B14F-4D97-AF65-F5344CB8AC3E}">
        <p14:creationId xmlns:p14="http://schemas.microsoft.com/office/powerpoint/2010/main" val="97040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p:txBody>
          <a:bodyPr/>
          <a:lstStyle>
            <a:lvl1pPr>
              <a:defRPr kumimoji="0"/>
            </a:lvl1pPr>
          </a:lstStyle>
          <a:p>
            <a:pPr>
              <a:defRPr/>
            </a:pPr>
            <a:fld id="{23E1A469-F78F-4325-90CD-409498725D16}" type="slidenum">
              <a:rPr lang="en-US" altLang="zh-TW"/>
              <a:pPr>
                <a:defRPr/>
              </a:pPr>
              <a:t>‹#›</a:t>
            </a:fld>
            <a:endParaRPr lang="en-US" altLang="zh-TW"/>
          </a:p>
        </p:txBody>
      </p:sp>
    </p:spTree>
    <p:extLst>
      <p:ext uri="{BB962C8B-B14F-4D97-AF65-F5344CB8AC3E}">
        <p14:creationId xmlns:p14="http://schemas.microsoft.com/office/powerpoint/2010/main" val="97720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81800" y="533400"/>
            <a:ext cx="2209800" cy="5867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52400" y="533400"/>
            <a:ext cx="64770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p:txBody>
          <a:bodyPr/>
          <a:lstStyle>
            <a:lvl1pPr>
              <a:defRPr kumimoji="0"/>
            </a:lvl1pPr>
          </a:lstStyle>
          <a:p>
            <a:pPr>
              <a:defRPr/>
            </a:pPr>
            <a:fld id="{CF5573FB-21D4-41FC-96D4-A7AF16D296E6}" type="slidenum">
              <a:rPr lang="en-US" altLang="zh-TW"/>
              <a:pPr>
                <a:defRPr/>
              </a:pPr>
              <a:t>‹#›</a:t>
            </a:fld>
            <a:endParaRPr lang="en-US" altLang="zh-TW"/>
          </a:p>
        </p:txBody>
      </p:sp>
    </p:spTree>
    <p:extLst>
      <p:ext uri="{BB962C8B-B14F-4D97-AF65-F5344CB8AC3E}">
        <p14:creationId xmlns:p14="http://schemas.microsoft.com/office/powerpoint/2010/main" val="51813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52400" y="533400"/>
            <a:ext cx="6400800" cy="8382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152400" y="1524000"/>
            <a:ext cx="8839200" cy="4876800"/>
          </a:xfrm>
        </p:spPr>
        <p:txBody>
          <a:bodyPr/>
          <a:lstStyle/>
          <a:p>
            <a:pPr lvl="0"/>
            <a:endParaRPr lang="zh-TW" altLang="en-US" noProof="0" smtClean="0"/>
          </a:p>
        </p:txBody>
      </p:sp>
      <p:sp>
        <p:nvSpPr>
          <p:cNvPr id="4" name="Rectangle 6"/>
          <p:cNvSpPr>
            <a:spLocks noGrp="1" noChangeArrowheads="1"/>
          </p:cNvSpPr>
          <p:nvPr>
            <p:ph type="sldNum" sz="quarter" idx="10"/>
          </p:nvPr>
        </p:nvSpPr>
        <p:spPr/>
        <p:txBody>
          <a:bodyPr/>
          <a:lstStyle>
            <a:lvl1pPr>
              <a:defRPr kumimoji="0"/>
            </a:lvl1pPr>
          </a:lstStyle>
          <a:p>
            <a:pPr>
              <a:defRPr/>
            </a:pPr>
            <a:fld id="{C0C52EC0-76C1-44BA-AB8F-C92D82D21606}" type="slidenum">
              <a:rPr lang="en-US" altLang="zh-TW"/>
              <a:pPr>
                <a:defRPr/>
              </a:pPr>
              <a:t>‹#›</a:t>
            </a:fld>
            <a:endParaRPr lang="en-US" altLang="zh-TW"/>
          </a:p>
        </p:txBody>
      </p:sp>
    </p:spTree>
    <p:extLst>
      <p:ext uri="{BB962C8B-B14F-4D97-AF65-F5344CB8AC3E}">
        <p14:creationId xmlns:p14="http://schemas.microsoft.com/office/powerpoint/2010/main" val="1857513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52400" y="533400"/>
            <a:ext cx="6400800" cy="8382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52400" y="1524000"/>
            <a:ext cx="4343400" cy="4876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524000"/>
            <a:ext cx="4343400" cy="4876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sldNum" sz="quarter" idx="10"/>
          </p:nvPr>
        </p:nvSpPr>
        <p:spPr/>
        <p:txBody>
          <a:bodyPr/>
          <a:lstStyle>
            <a:lvl1pPr>
              <a:defRPr kumimoji="0"/>
            </a:lvl1pPr>
          </a:lstStyle>
          <a:p>
            <a:pPr>
              <a:defRPr/>
            </a:pPr>
            <a:fld id="{D7E5A8E1-C4DE-4177-AA86-D6F03D41E304}" type="slidenum">
              <a:rPr lang="en-US" altLang="zh-TW"/>
              <a:pPr>
                <a:defRPr/>
              </a:pPr>
              <a:t>‹#›</a:t>
            </a:fld>
            <a:endParaRPr lang="en-US" altLang="zh-TW"/>
          </a:p>
        </p:txBody>
      </p:sp>
    </p:spTree>
    <p:extLst>
      <p:ext uri="{BB962C8B-B14F-4D97-AF65-F5344CB8AC3E}">
        <p14:creationId xmlns:p14="http://schemas.microsoft.com/office/powerpoint/2010/main" val="2669237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6"/>
          <p:cNvSpPr>
            <a:spLocks noGrp="1" noChangeArrowheads="1"/>
          </p:cNvSpPr>
          <p:nvPr>
            <p:ph type="sldNum" sz="quarter" idx="10"/>
          </p:nvPr>
        </p:nvSpPr>
        <p:spPr/>
        <p:txBody>
          <a:bodyPr/>
          <a:lstStyle>
            <a:lvl1pPr>
              <a:defRPr kumimoji="0"/>
            </a:lvl1pPr>
          </a:lstStyle>
          <a:p>
            <a:pPr>
              <a:defRPr/>
            </a:pPr>
            <a:fld id="{EEFC663D-B856-45F6-A837-252AA9DDC644}" type="slidenum">
              <a:rPr lang="en-US" altLang="zh-TW"/>
              <a:pPr>
                <a:defRPr/>
              </a:pPr>
              <a:t>‹#›</a:t>
            </a:fld>
            <a:endParaRPr lang="en-US" altLang="zh-TW"/>
          </a:p>
        </p:txBody>
      </p:sp>
    </p:spTree>
    <p:extLst>
      <p:ext uri="{BB962C8B-B14F-4D97-AF65-F5344CB8AC3E}">
        <p14:creationId xmlns:p14="http://schemas.microsoft.com/office/powerpoint/2010/main" val="3686684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p:txBody>
          <a:bodyPr/>
          <a:lstStyle>
            <a:lvl1pPr>
              <a:defRPr kumimoji="0"/>
            </a:lvl1pPr>
          </a:lstStyle>
          <a:p>
            <a:pPr>
              <a:defRPr/>
            </a:pPr>
            <a:fld id="{871ED370-6670-463E-882A-54CE3744FD2D}" type="slidenum">
              <a:rPr lang="en-US" altLang="zh-TW"/>
              <a:pPr>
                <a:defRPr/>
              </a:pPr>
              <a:t>‹#›</a:t>
            </a:fld>
            <a:endParaRPr lang="en-US" altLang="zh-TW"/>
          </a:p>
        </p:txBody>
      </p:sp>
    </p:spTree>
    <p:extLst>
      <p:ext uri="{BB962C8B-B14F-4D97-AF65-F5344CB8AC3E}">
        <p14:creationId xmlns:p14="http://schemas.microsoft.com/office/powerpoint/2010/main" val="3151352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
          <p:cNvSpPr>
            <a:spLocks noGrp="1" noChangeArrowheads="1"/>
          </p:cNvSpPr>
          <p:nvPr>
            <p:ph type="sldNum" sz="quarter" idx="10"/>
          </p:nvPr>
        </p:nvSpPr>
        <p:spPr/>
        <p:txBody>
          <a:bodyPr/>
          <a:lstStyle>
            <a:lvl1pPr>
              <a:defRPr kumimoji="0"/>
            </a:lvl1pPr>
          </a:lstStyle>
          <a:p>
            <a:pPr>
              <a:defRPr/>
            </a:pPr>
            <a:fld id="{FFC63E86-E872-4E2F-A10C-944FC1F11EF7}" type="slidenum">
              <a:rPr lang="en-US" altLang="zh-TW"/>
              <a:pPr>
                <a:defRPr/>
              </a:pPr>
              <a:t>‹#›</a:t>
            </a:fld>
            <a:endParaRPr lang="en-US" altLang="zh-TW"/>
          </a:p>
        </p:txBody>
      </p:sp>
    </p:spTree>
    <p:extLst>
      <p:ext uri="{BB962C8B-B14F-4D97-AF65-F5344CB8AC3E}">
        <p14:creationId xmlns:p14="http://schemas.microsoft.com/office/powerpoint/2010/main" val="14136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52400" y="15240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5240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sldNum" sz="quarter" idx="10"/>
          </p:nvPr>
        </p:nvSpPr>
        <p:spPr/>
        <p:txBody>
          <a:bodyPr/>
          <a:lstStyle>
            <a:lvl1pPr>
              <a:defRPr kumimoji="0"/>
            </a:lvl1pPr>
          </a:lstStyle>
          <a:p>
            <a:pPr>
              <a:defRPr/>
            </a:pPr>
            <a:fld id="{E24DA688-4F52-434A-AAFB-E1DFE27678EF}" type="slidenum">
              <a:rPr lang="en-US" altLang="zh-TW"/>
              <a:pPr>
                <a:defRPr/>
              </a:pPr>
              <a:t>‹#›</a:t>
            </a:fld>
            <a:endParaRPr lang="en-US" altLang="zh-TW"/>
          </a:p>
        </p:txBody>
      </p:sp>
    </p:spTree>
    <p:extLst>
      <p:ext uri="{BB962C8B-B14F-4D97-AF65-F5344CB8AC3E}">
        <p14:creationId xmlns:p14="http://schemas.microsoft.com/office/powerpoint/2010/main" val="623689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sldNum" sz="quarter" idx="10"/>
          </p:nvPr>
        </p:nvSpPr>
        <p:spPr/>
        <p:txBody>
          <a:bodyPr/>
          <a:lstStyle>
            <a:lvl1pPr>
              <a:defRPr kumimoji="0"/>
            </a:lvl1pPr>
          </a:lstStyle>
          <a:p>
            <a:pPr>
              <a:defRPr/>
            </a:pPr>
            <a:fld id="{8F367487-1201-4BF4-8590-BA12F95121E8}" type="slidenum">
              <a:rPr lang="en-US" altLang="zh-TW"/>
              <a:pPr>
                <a:defRPr/>
              </a:pPr>
              <a:t>‹#›</a:t>
            </a:fld>
            <a:endParaRPr lang="en-US" altLang="zh-TW"/>
          </a:p>
        </p:txBody>
      </p:sp>
    </p:spTree>
    <p:extLst>
      <p:ext uri="{BB962C8B-B14F-4D97-AF65-F5344CB8AC3E}">
        <p14:creationId xmlns:p14="http://schemas.microsoft.com/office/powerpoint/2010/main" val="2242622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6"/>
          <p:cNvSpPr>
            <a:spLocks noGrp="1" noChangeArrowheads="1"/>
          </p:cNvSpPr>
          <p:nvPr>
            <p:ph type="sldNum" sz="quarter" idx="10"/>
          </p:nvPr>
        </p:nvSpPr>
        <p:spPr/>
        <p:txBody>
          <a:bodyPr/>
          <a:lstStyle>
            <a:lvl1pPr>
              <a:defRPr kumimoji="0"/>
            </a:lvl1pPr>
          </a:lstStyle>
          <a:p>
            <a:pPr>
              <a:defRPr/>
            </a:pPr>
            <a:fld id="{BEFA9CA4-1BDA-4225-BF2A-04FE381A1AC3}" type="slidenum">
              <a:rPr lang="en-US" altLang="zh-TW"/>
              <a:pPr>
                <a:defRPr/>
              </a:pPr>
              <a:t>‹#›</a:t>
            </a:fld>
            <a:endParaRPr lang="en-US" altLang="zh-TW"/>
          </a:p>
        </p:txBody>
      </p:sp>
    </p:spTree>
    <p:extLst>
      <p:ext uri="{BB962C8B-B14F-4D97-AF65-F5344CB8AC3E}">
        <p14:creationId xmlns:p14="http://schemas.microsoft.com/office/powerpoint/2010/main" val="330064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p:txBody>
          <a:bodyPr/>
          <a:lstStyle>
            <a:lvl1pPr>
              <a:defRPr kumimoji="0"/>
            </a:lvl1pPr>
          </a:lstStyle>
          <a:p>
            <a:pPr>
              <a:defRPr/>
            </a:pPr>
            <a:fld id="{32371E63-6625-4F0A-BA4B-2182777C3ABC}" type="slidenum">
              <a:rPr lang="en-US" altLang="zh-TW"/>
              <a:pPr>
                <a:defRPr/>
              </a:pPr>
              <a:t>‹#›</a:t>
            </a:fld>
            <a:endParaRPr lang="en-US" altLang="zh-TW"/>
          </a:p>
        </p:txBody>
      </p:sp>
    </p:spTree>
    <p:extLst>
      <p:ext uri="{BB962C8B-B14F-4D97-AF65-F5344CB8AC3E}">
        <p14:creationId xmlns:p14="http://schemas.microsoft.com/office/powerpoint/2010/main" val="4041643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kumimoji="0"/>
            </a:lvl1pPr>
          </a:lstStyle>
          <a:p>
            <a:pPr>
              <a:defRPr/>
            </a:pPr>
            <a:fld id="{2B3A705F-5433-4D33-8960-35623C8BF45D}" type="slidenum">
              <a:rPr lang="en-US" altLang="zh-TW"/>
              <a:pPr>
                <a:defRPr/>
              </a:pPr>
              <a:t>‹#›</a:t>
            </a:fld>
            <a:endParaRPr lang="en-US" altLang="zh-TW"/>
          </a:p>
        </p:txBody>
      </p:sp>
    </p:spTree>
    <p:extLst>
      <p:ext uri="{BB962C8B-B14F-4D97-AF65-F5344CB8AC3E}">
        <p14:creationId xmlns:p14="http://schemas.microsoft.com/office/powerpoint/2010/main" val="484216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p:txBody>
          <a:bodyPr/>
          <a:lstStyle>
            <a:lvl1pPr>
              <a:defRPr kumimoji="0"/>
            </a:lvl1pPr>
          </a:lstStyle>
          <a:p>
            <a:pPr>
              <a:defRPr/>
            </a:pPr>
            <a:fld id="{BE6637AE-0C22-4542-9E80-FB06F97D2345}" type="slidenum">
              <a:rPr lang="en-US" altLang="zh-TW"/>
              <a:pPr>
                <a:defRPr/>
              </a:pPr>
              <a:t>‹#›</a:t>
            </a:fld>
            <a:endParaRPr lang="en-US" altLang="zh-TW"/>
          </a:p>
        </p:txBody>
      </p:sp>
    </p:spTree>
    <p:extLst>
      <p:ext uri="{BB962C8B-B14F-4D97-AF65-F5344CB8AC3E}">
        <p14:creationId xmlns:p14="http://schemas.microsoft.com/office/powerpoint/2010/main" val="238777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p:txBody>
          <a:bodyPr/>
          <a:lstStyle>
            <a:lvl1pPr>
              <a:defRPr kumimoji="0"/>
            </a:lvl1pPr>
          </a:lstStyle>
          <a:p>
            <a:pPr>
              <a:defRPr/>
            </a:pPr>
            <a:fld id="{53FC522C-95BC-47AC-BF34-686F02EB8ACB}" type="slidenum">
              <a:rPr lang="en-US" altLang="zh-TW"/>
              <a:pPr>
                <a:defRPr/>
              </a:pPr>
              <a:t>‹#›</a:t>
            </a:fld>
            <a:endParaRPr lang="en-US" altLang="zh-TW"/>
          </a:p>
        </p:txBody>
      </p:sp>
    </p:spTree>
    <p:extLst>
      <p:ext uri="{BB962C8B-B14F-4D97-AF65-F5344CB8AC3E}">
        <p14:creationId xmlns:p14="http://schemas.microsoft.com/office/powerpoint/2010/main" val="1564145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p:txBody>
          <a:bodyPr/>
          <a:lstStyle>
            <a:lvl1pPr>
              <a:defRPr kumimoji="0"/>
            </a:lvl1pPr>
          </a:lstStyle>
          <a:p>
            <a:pPr>
              <a:defRPr/>
            </a:pPr>
            <a:fld id="{E5156C71-F46E-4727-A6CB-4221E3738BD0}" type="slidenum">
              <a:rPr lang="en-US" altLang="zh-TW"/>
              <a:pPr>
                <a:defRPr/>
              </a:pPr>
              <a:t>‹#›</a:t>
            </a:fld>
            <a:endParaRPr lang="en-US" altLang="zh-TW"/>
          </a:p>
        </p:txBody>
      </p:sp>
    </p:spTree>
    <p:extLst>
      <p:ext uri="{BB962C8B-B14F-4D97-AF65-F5344CB8AC3E}">
        <p14:creationId xmlns:p14="http://schemas.microsoft.com/office/powerpoint/2010/main" val="4293667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81800" y="533400"/>
            <a:ext cx="2209800" cy="5867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52400" y="533400"/>
            <a:ext cx="64770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p:txBody>
          <a:bodyPr/>
          <a:lstStyle>
            <a:lvl1pPr>
              <a:defRPr kumimoji="0"/>
            </a:lvl1pPr>
          </a:lstStyle>
          <a:p>
            <a:pPr>
              <a:defRPr/>
            </a:pPr>
            <a:fld id="{D76845EE-B6AF-467A-89FD-B56C6B7A0C52}" type="slidenum">
              <a:rPr lang="en-US" altLang="zh-TW"/>
              <a:pPr>
                <a:defRPr/>
              </a:pPr>
              <a:t>‹#›</a:t>
            </a:fld>
            <a:endParaRPr lang="en-US" altLang="zh-TW"/>
          </a:p>
        </p:txBody>
      </p:sp>
    </p:spTree>
    <p:extLst>
      <p:ext uri="{BB962C8B-B14F-4D97-AF65-F5344CB8AC3E}">
        <p14:creationId xmlns:p14="http://schemas.microsoft.com/office/powerpoint/2010/main" val="594132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52400" y="533400"/>
            <a:ext cx="6400800" cy="8382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152400" y="1524000"/>
            <a:ext cx="8839200" cy="4876800"/>
          </a:xfrm>
        </p:spPr>
        <p:txBody>
          <a:bodyPr/>
          <a:lstStyle/>
          <a:p>
            <a:pPr lvl="0"/>
            <a:endParaRPr lang="zh-TW" altLang="en-US" noProof="0" smtClean="0"/>
          </a:p>
        </p:txBody>
      </p:sp>
      <p:sp>
        <p:nvSpPr>
          <p:cNvPr id="4" name="Rectangle 6"/>
          <p:cNvSpPr>
            <a:spLocks noGrp="1" noChangeArrowheads="1"/>
          </p:cNvSpPr>
          <p:nvPr>
            <p:ph type="sldNum" sz="quarter" idx="10"/>
          </p:nvPr>
        </p:nvSpPr>
        <p:spPr/>
        <p:txBody>
          <a:bodyPr/>
          <a:lstStyle>
            <a:lvl1pPr>
              <a:defRPr kumimoji="0"/>
            </a:lvl1pPr>
          </a:lstStyle>
          <a:p>
            <a:pPr>
              <a:defRPr/>
            </a:pPr>
            <a:fld id="{C32C3E98-B60C-4ABA-AC27-97833DCAA1EF}" type="slidenum">
              <a:rPr lang="en-US" altLang="zh-TW"/>
              <a:pPr>
                <a:defRPr/>
              </a:pPr>
              <a:t>‹#›</a:t>
            </a:fld>
            <a:endParaRPr lang="en-US" altLang="zh-TW"/>
          </a:p>
        </p:txBody>
      </p:sp>
    </p:spTree>
    <p:extLst>
      <p:ext uri="{BB962C8B-B14F-4D97-AF65-F5344CB8AC3E}">
        <p14:creationId xmlns:p14="http://schemas.microsoft.com/office/powerpoint/2010/main" val="3273582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52400" y="533400"/>
            <a:ext cx="6400800" cy="8382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52400" y="1524000"/>
            <a:ext cx="4343400" cy="4876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524000"/>
            <a:ext cx="4343400" cy="4876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sldNum" sz="quarter" idx="10"/>
          </p:nvPr>
        </p:nvSpPr>
        <p:spPr/>
        <p:txBody>
          <a:bodyPr/>
          <a:lstStyle>
            <a:lvl1pPr>
              <a:defRPr kumimoji="0"/>
            </a:lvl1pPr>
          </a:lstStyle>
          <a:p>
            <a:pPr>
              <a:defRPr/>
            </a:pPr>
            <a:fld id="{53D61739-145C-4C73-B328-B9C4C88A348B}" type="slidenum">
              <a:rPr lang="en-US" altLang="zh-TW"/>
              <a:pPr>
                <a:defRPr/>
              </a:pPr>
              <a:t>‹#›</a:t>
            </a:fld>
            <a:endParaRPr lang="en-US" altLang="zh-TW"/>
          </a:p>
        </p:txBody>
      </p:sp>
    </p:spTree>
    <p:extLst>
      <p:ext uri="{BB962C8B-B14F-4D97-AF65-F5344CB8AC3E}">
        <p14:creationId xmlns:p14="http://schemas.microsoft.com/office/powerpoint/2010/main" val="202607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
          <p:cNvSpPr>
            <a:spLocks noGrp="1" noChangeArrowheads="1"/>
          </p:cNvSpPr>
          <p:nvPr>
            <p:ph type="sldNum" sz="quarter" idx="10"/>
          </p:nvPr>
        </p:nvSpPr>
        <p:spPr/>
        <p:txBody>
          <a:bodyPr/>
          <a:lstStyle>
            <a:lvl1pPr>
              <a:defRPr kumimoji="0"/>
            </a:lvl1pPr>
          </a:lstStyle>
          <a:p>
            <a:pPr>
              <a:defRPr/>
            </a:pPr>
            <a:fld id="{A3983346-0461-467A-A998-164A6141115C}" type="slidenum">
              <a:rPr lang="en-US" altLang="zh-TW"/>
              <a:pPr>
                <a:defRPr/>
              </a:pPr>
              <a:t>‹#›</a:t>
            </a:fld>
            <a:endParaRPr lang="en-US" altLang="zh-TW"/>
          </a:p>
        </p:txBody>
      </p:sp>
    </p:spTree>
    <p:extLst>
      <p:ext uri="{BB962C8B-B14F-4D97-AF65-F5344CB8AC3E}">
        <p14:creationId xmlns:p14="http://schemas.microsoft.com/office/powerpoint/2010/main" val="146484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52400" y="15240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5240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sldNum" sz="quarter" idx="10"/>
          </p:nvPr>
        </p:nvSpPr>
        <p:spPr/>
        <p:txBody>
          <a:bodyPr/>
          <a:lstStyle>
            <a:lvl1pPr>
              <a:defRPr kumimoji="0"/>
            </a:lvl1pPr>
          </a:lstStyle>
          <a:p>
            <a:pPr>
              <a:defRPr/>
            </a:pPr>
            <a:fld id="{92D316E9-3255-401B-9B44-E1E6FD68811C}" type="slidenum">
              <a:rPr lang="en-US" altLang="zh-TW"/>
              <a:pPr>
                <a:defRPr/>
              </a:pPr>
              <a:t>‹#›</a:t>
            </a:fld>
            <a:endParaRPr lang="en-US" altLang="zh-TW"/>
          </a:p>
        </p:txBody>
      </p:sp>
    </p:spTree>
    <p:extLst>
      <p:ext uri="{BB962C8B-B14F-4D97-AF65-F5344CB8AC3E}">
        <p14:creationId xmlns:p14="http://schemas.microsoft.com/office/powerpoint/2010/main" val="131405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sldNum" sz="quarter" idx="10"/>
          </p:nvPr>
        </p:nvSpPr>
        <p:spPr/>
        <p:txBody>
          <a:bodyPr/>
          <a:lstStyle>
            <a:lvl1pPr>
              <a:defRPr kumimoji="0"/>
            </a:lvl1pPr>
          </a:lstStyle>
          <a:p>
            <a:pPr>
              <a:defRPr/>
            </a:pPr>
            <a:fld id="{1649E282-5913-4949-A4D9-9F742A06DA3F}" type="slidenum">
              <a:rPr lang="en-US" altLang="zh-TW"/>
              <a:pPr>
                <a:defRPr/>
              </a:pPr>
              <a:t>‹#›</a:t>
            </a:fld>
            <a:endParaRPr lang="en-US" altLang="zh-TW"/>
          </a:p>
        </p:txBody>
      </p:sp>
    </p:spTree>
    <p:extLst>
      <p:ext uri="{BB962C8B-B14F-4D97-AF65-F5344CB8AC3E}">
        <p14:creationId xmlns:p14="http://schemas.microsoft.com/office/powerpoint/2010/main" val="32045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6"/>
          <p:cNvSpPr>
            <a:spLocks noGrp="1" noChangeArrowheads="1"/>
          </p:cNvSpPr>
          <p:nvPr>
            <p:ph type="sldNum" sz="quarter" idx="10"/>
          </p:nvPr>
        </p:nvSpPr>
        <p:spPr/>
        <p:txBody>
          <a:bodyPr/>
          <a:lstStyle>
            <a:lvl1pPr>
              <a:defRPr kumimoji="0"/>
            </a:lvl1pPr>
          </a:lstStyle>
          <a:p>
            <a:pPr>
              <a:defRPr/>
            </a:pPr>
            <a:fld id="{62E86FE3-92F8-4F04-B311-2BD9693CABD3}" type="slidenum">
              <a:rPr lang="en-US" altLang="zh-TW"/>
              <a:pPr>
                <a:defRPr/>
              </a:pPr>
              <a:t>‹#›</a:t>
            </a:fld>
            <a:endParaRPr lang="en-US" altLang="zh-TW"/>
          </a:p>
        </p:txBody>
      </p:sp>
    </p:spTree>
    <p:extLst>
      <p:ext uri="{BB962C8B-B14F-4D97-AF65-F5344CB8AC3E}">
        <p14:creationId xmlns:p14="http://schemas.microsoft.com/office/powerpoint/2010/main" val="312251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kumimoji="0"/>
            </a:lvl1pPr>
          </a:lstStyle>
          <a:p>
            <a:pPr>
              <a:defRPr/>
            </a:pPr>
            <a:fld id="{CEBDF553-6210-471E-BE28-18CD5855D0E6}" type="slidenum">
              <a:rPr lang="en-US" altLang="zh-TW"/>
              <a:pPr>
                <a:defRPr/>
              </a:pPr>
              <a:t>‹#›</a:t>
            </a:fld>
            <a:endParaRPr lang="en-US" altLang="zh-TW"/>
          </a:p>
        </p:txBody>
      </p:sp>
    </p:spTree>
    <p:extLst>
      <p:ext uri="{BB962C8B-B14F-4D97-AF65-F5344CB8AC3E}">
        <p14:creationId xmlns:p14="http://schemas.microsoft.com/office/powerpoint/2010/main" val="26528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p:txBody>
          <a:bodyPr/>
          <a:lstStyle>
            <a:lvl1pPr>
              <a:defRPr kumimoji="0"/>
            </a:lvl1pPr>
          </a:lstStyle>
          <a:p>
            <a:pPr>
              <a:defRPr/>
            </a:pPr>
            <a:fld id="{6FEB2480-0D28-473E-8385-101BC319AB22}" type="slidenum">
              <a:rPr lang="en-US" altLang="zh-TW"/>
              <a:pPr>
                <a:defRPr/>
              </a:pPr>
              <a:t>‹#›</a:t>
            </a:fld>
            <a:endParaRPr lang="en-US" altLang="zh-TW"/>
          </a:p>
        </p:txBody>
      </p:sp>
    </p:spTree>
    <p:extLst>
      <p:ext uri="{BB962C8B-B14F-4D97-AF65-F5344CB8AC3E}">
        <p14:creationId xmlns:p14="http://schemas.microsoft.com/office/powerpoint/2010/main" val="231775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p:txBody>
          <a:bodyPr/>
          <a:lstStyle>
            <a:lvl1pPr>
              <a:defRPr kumimoji="0"/>
            </a:lvl1pPr>
          </a:lstStyle>
          <a:p>
            <a:pPr>
              <a:defRPr/>
            </a:pPr>
            <a:fld id="{5D11C70E-128B-4449-9247-462800B578C1}" type="slidenum">
              <a:rPr lang="en-US" altLang="zh-TW"/>
              <a:pPr>
                <a:defRPr/>
              </a:pPr>
              <a:t>‹#›</a:t>
            </a:fld>
            <a:endParaRPr lang="en-US" altLang="zh-TW"/>
          </a:p>
        </p:txBody>
      </p:sp>
    </p:spTree>
    <p:extLst>
      <p:ext uri="{BB962C8B-B14F-4D97-AF65-F5344CB8AC3E}">
        <p14:creationId xmlns:p14="http://schemas.microsoft.com/office/powerpoint/2010/main" val="1716361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dow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562725"/>
            <a:ext cx="9144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to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52400" y="533400"/>
            <a:ext cx="640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Rectangle 3"/>
          <p:cNvSpPr>
            <a:spLocks noGrp="1" noChangeArrowheads="1"/>
          </p:cNvSpPr>
          <p:nvPr>
            <p:ph type="body" idx="1"/>
          </p:nvPr>
        </p:nvSpPr>
        <p:spPr bwMode="auto">
          <a:xfrm>
            <a:off x="152400" y="1524000"/>
            <a:ext cx="8839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30" name="Rectangle 6"/>
          <p:cNvSpPr>
            <a:spLocks noGrp="1" noChangeArrowheads="1"/>
          </p:cNvSpPr>
          <p:nvPr>
            <p:ph type="sldNum" sz="quarter" idx="4"/>
          </p:nvPr>
        </p:nvSpPr>
        <p:spPr bwMode="auto">
          <a:xfrm>
            <a:off x="8763000" y="66294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66FF33"/>
                </a:solidFill>
                <a:latin typeface="Arial Black" pitchFamily="34" charset="0"/>
                <a:ea typeface="新細明體" pitchFamily="18" charset="-120"/>
              </a:defRPr>
            </a:lvl1pPr>
          </a:lstStyle>
          <a:p>
            <a:pPr>
              <a:defRPr/>
            </a:pPr>
            <a:fld id="{C4D94F2B-72BF-40F5-B8B3-305F200B3AB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158" r:id="rId1"/>
    <p:sldLayoutId id="2147487159" r:id="rId2"/>
    <p:sldLayoutId id="2147487160" r:id="rId3"/>
    <p:sldLayoutId id="2147487161" r:id="rId4"/>
    <p:sldLayoutId id="2147487162" r:id="rId5"/>
    <p:sldLayoutId id="2147487163" r:id="rId6"/>
    <p:sldLayoutId id="2147487164" r:id="rId7"/>
    <p:sldLayoutId id="2147487165" r:id="rId8"/>
    <p:sldLayoutId id="2147487166" r:id="rId9"/>
    <p:sldLayoutId id="2147487167" r:id="rId10"/>
    <p:sldLayoutId id="2147487168" r:id="rId11"/>
    <p:sldLayoutId id="2147487169" r:id="rId12"/>
    <p:sldLayoutId id="2147487170" r:id="rId13"/>
  </p:sldLayoutIdLst>
  <p:hf hdr="0" ftr="0" dt="0"/>
  <p:txStyles>
    <p:titleStyle>
      <a:lvl1pPr algn="ctr" rtl="0" eaLnBrk="0" fontAlgn="base" hangingPunct="0">
        <a:spcBef>
          <a:spcPct val="0"/>
        </a:spcBef>
        <a:spcAft>
          <a:spcPct val="0"/>
        </a:spcAft>
        <a:defRPr kumimoji="1" sz="3200" b="1">
          <a:solidFill>
            <a:srgbClr val="FFFF00"/>
          </a:solidFill>
          <a:latin typeface="+mj-lt"/>
          <a:ea typeface="+mj-ea"/>
          <a:cs typeface="新細明體" charset="0"/>
        </a:defRPr>
      </a:lvl1pPr>
      <a:lvl2pPr algn="ctr" rtl="0" eaLnBrk="0" fontAlgn="base" hangingPunct="0">
        <a:spcBef>
          <a:spcPct val="0"/>
        </a:spcBef>
        <a:spcAft>
          <a:spcPct val="0"/>
        </a:spcAft>
        <a:defRPr kumimoji="1" sz="3200" b="1">
          <a:solidFill>
            <a:srgbClr val="FFFF00"/>
          </a:solidFill>
          <a:latin typeface="Times New Roman" pitchFamily="18" charset="0"/>
          <a:ea typeface="新細明體" pitchFamily="18" charset="-120"/>
          <a:cs typeface="新細明體" charset="0"/>
        </a:defRPr>
      </a:lvl2pPr>
      <a:lvl3pPr algn="ctr" rtl="0" eaLnBrk="0" fontAlgn="base" hangingPunct="0">
        <a:spcBef>
          <a:spcPct val="0"/>
        </a:spcBef>
        <a:spcAft>
          <a:spcPct val="0"/>
        </a:spcAft>
        <a:defRPr kumimoji="1" sz="3200" b="1">
          <a:solidFill>
            <a:srgbClr val="FFFF00"/>
          </a:solidFill>
          <a:latin typeface="Times New Roman" pitchFamily="18" charset="0"/>
          <a:ea typeface="新細明體" pitchFamily="18" charset="-120"/>
          <a:cs typeface="新細明體" charset="0"/>
        </a:defRPr>
      </a:lvl3pPr>
      <a:lvl4pPr algn="ctr" rtl="0" eaLnBrk="0" fontAlgn="base" hangingPunct="0">
        <a:spcBef>
          <a:spcPct val="0"/>
        </a:spcBef>
        <a:spcAft>
          <a:spcPct val="0"/>
        </a:spcAft>
        <a:defRPr kumimoji="1" sz="3200" b="1">
          <a:solidFill>
            <a:srgbClr val="FFFF00"/>
          </a:solidFill>
          <a:latin typeface="Times New Roman" pitchFamily="18" charset="0"/>
          <a:ea typeface="新細明體" pitchFamily="18" charset="-120"/>
          <a:cs typeface="新細明體" charset="0"/>
        </a:defRPr>
      </a:lvl4pPr>
      <a:lvl5pPr algn="ctr" rtl="0" eaLnBrk="0" fontAlgn="base" hangingPunct="0">
        <a:spcBef>
          <a:spcPct val="0"/>
        </a:spcBef>
        <a:spcAft>
          <a:spcPct val="0"/>
        </a:spcAft>
        <a:defRPr kumimoji="1" sz="3200" b="1">
          <a:solidFill>
            <a:srgbClr val="FFFF00"/>
          </a:solidFill>
          <a:latin typeface="Times New Roman" pitchFamily="18" charset="0"/>
          <a:ea typeface="新細明體" pitchFamily="18" charset="-120"/>
          <a:cs typeface="新細明體" charset="0"/>
        </a:defRPr>
      </a:lvl5pPr>
      <a:lvl6pPr marL="457200" algn="ctr" rtl="0" fontAlgn="base">
        <a:spcBef>
          <a:spcPct val="0"/>
        </a:spcBef>
        <a:spcAft>
          <a:spcPct val="0"/>
        </a:spcAft>
        <a:defRPr kumimoji="1" sz="3200" b="1">
          <a:solidFill>
            <a:srgbClr val="FFFF00"/>
          </a:solidFill>
          <a:latin typeface="Times New Roman" pitchFamily="18" charset="0"/>
          <a:ea typeface="新細明體" pitchFamily="18" charset="-120"/>
        </a:defRPr>
      </a:lvl6pPr>
      <a:lvl7pPr marL="914400" algn="ctr" rtl="0" fontAlgn="base">
        <a:spcBef>
          <a:spcPct val="0"/>
        </a:spcBef>
        <a:spcAft>
          <a:spcPct val="0"/>
        </a:spcAft>
        <a:defRPr kumimoji="1" sz="3200" b="1">
          <a:solidFill>
            <a:srgbClr val="FFFF00"/>
          </a:solidFill>
          <a:latin typeface="Times New Roman" pitchFamily="18" charset="0"/>
          <a:ea typeface="新細明體" pitchFamily="18" charset="-120"/>
        </a:defRPr>
      </a:lvl7pPr>
      <a:lvl8pPr marL="1371600" algn="ctr" rtl="0" fontAlgn="base">
        <a:spcBef>
          <a:spcPct val="0"/>
        </a:spcBef>
        <a:spcAft>
          <a:spcPct val="0"/>
        </a:spcAft>
        <a:defRPr kumimoji="1" sz="3200" b="1">
          <a:solidFill>
            <a:srgbClr val="FFFF00"/>
          </a:solidFill>
          <a:latin typeface="Times New Roman" pitchFamily="18" charset="0"/>
          <a:ea typeface="新細明體" pitchFamily="18" charset="-120"/>
        </a:defRPr>
      </a:lvl8pPr>
      <a:lvl9pPr marL="1828800" algn="ctr" rtl="0" fontAlgn="base">
        <a:spcBef>
          <a:spcPct val="0"/>
        </a:spcBef>
        <a:spcAft>
          <a:spcPct val="0"/>
        </a:spcAft>
        <a:defRPr kumimoji="1" sz="3200" b="1">
          <a:solidFill>
            <a:srgbClr val="FFFF00"/>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lr>
          <a:schemeClr val="accent2"/>
        </a:buClr>
        <a:buFont typeface="Wingdings 2" pitchFamily="18" charset="2"/>
        <a:buChar char="¢"/>
        <a:defRPr kumimoji="1" sz="2800" b="1">
          <a:solidFill>
            <a:schemeClr val="tx1"/>
          </a:solidFill>
          <a:latin typeface="+mn-lt"/>
          <a:ea typeface="+mn-ea"/>
          <a:cs typeface="新細明體" charset="0"/>
        </a:defRPr>
      </a:lvl1pPr>
      <a:lvl2pPr marL="742950" indent="-285750" algn="l" rtl="0" eaLnBrk="0" fontAlgn="base" hangingPunct="0">
        <a:spcBef>
          <a:spcPct val="20000"/>
        </a:spcBef>
        <a:spcAft>
          <a:spcPct val="0"/>
        </a:spcAft>
        <a:buClr>
          <a:schemeClr val="accent2"/>
        </a:buClr>
        <a:buFont typeface="Wingdings 2" pitchFamily="18" charset="2"/>
        <a:buChar char="¢"/>
        <a:defRPr kumimoji="1" sz="2000" b="1">
          <a:solidFill>
            <a:schemeClr val="tx1"/>
          </a:solidFill>
          <a:latin typeface="+mn-lt"/>
          <a:ea typeface="+mn-ea"/>
          <a:cs typeface="新細明體" charset="0"/>
        </a:defRPr>
      </a:lvl2pPr>
      <a:lvl3pPr marL="1143000" indent="-228600" algn="l" rtl="0" eaLnBrk="0" fontAlgn="base" hangingPunct="0">
        <a:spcBef>
          <a:spcPct val="20000"/>
        </a:spcBef>
        <a:spcAft>
          <a:spcPct val="0"/>
        </a:spcAft>
        <a:buClr>
          <a:schemeClr val="accent2"/>
        </a:buClr>
        <a:buFont typeface="Wingdings 2" pitchFamily="18" charset="2"/>
        <a:buChar char="¢"/>
        <a:defRPr kumimoji="1" sz="1600" b="1">
          <a:solidFill>
            <a:schemeClr val="tx1"/>
          </a:solidFill>
          <a:latin typeface="+mn-lt"/>
          <a:ea typeface="+mn-ea"/>
          <a:cs typeface="新細明體" charset="0"/>
        </a:defRPr>
      </a:lvl3pPr>
      <a:lvl4pPr marL="1600200" indent="-228600" algn="l" rtl="0" eaLnBrk="0" fontAlgn="base" hangingPunct="0">
        <a:spcBef>
          <a:spcPct val="20000"/>
        </a:spcBef>
        <a:spcAft>
          <a:spcPct val="0"/>
        </a:spcAft>
        <a:buClr>
          <a:schemeClr val="accent2"/>
        </a:buClr>
        <a:buFont typeface="Wingdings 2" pitchFamily="18" charset="2"/>
        <a:buChar char="¢"/>
        <a:defRPr kumimoji="1" sz="1200" b="1">
          <a:solidFill>
            <a:schemeClr val="tx1"/>
          </a:solidFill>
          <a:latin typeface="+mn-lt"/>
          <a:ea typeface="+mn-ea"/>
          <a:cs typeface="新細明體" charset="0"/>
        </a:defRPr>
      </a:lvl4pPr>
      <a:lvl5pPr marL="2057400" indent="-228600" algn="l" rtl="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mn-lt"/>
          <a:ea typeface="+mn-ea"/>
          <a:cs typeface="新細明體" charset="0"/>
        </a:defRPr>
      </a:lvl5pPr>
      <a:lvl6pPr marL="25146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6pPr>
      <a:lvl7pPr marL="29718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7pPr>
      <a:lvl8pPr marL="34290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8pPr>
      <a:lvl9pPr marL="38862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dow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562725"/>
            <a:ext cx="9144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to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152400" y="533400"/>
            <a:ext cx="640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3" name="Rectangle 3"/>
          <p:cNvSpPr>
            <a:spLocks noGrp="1" noChangeArrowheads="1"/>
          </p:cNvSpPr>
          <p:nvPr>
            <p:ph type="body" idx="1"/>
          </p:nvPr>
        </p:nvSpPr>
        <p:spPr bwMode="auto">
          <a:xfrm>
            <a:off x="152400" y="1524000"/>
            <a:ext cx="8839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30" name="Rectangle 6"/>
          <p:cNvSpPr>
            <a:spLocks noGrp="1" noChangeArrowheads="1"/>
          </p:cNvSpPr>
          <p:nvPr>
            <p:ph type="sldNum" sz="quarter" idx="4"/>
          </p:nvPr>
        </p:nvSpPr>
        <p:spPr bwMode="auto">
          <a:xfrm>
            <a:off x="8763000" y="66294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66FF33"/>
                </a:solidFill>
                <a:latin typeface="Arial Black" pitchFamily="34" charset="0"/>
                <a:ea typeface="新細明體" pitchFamily="18" charset="-120"/>
              </a:defRPr>
            </a:lvl1pPr>
          </a:lstStyle>
          <a:p>
            <a:pPr>
              <a:defRPr/>
            </a:pPr>
            <a:fld id="{CB2AF33C-E4D5-47AE-A388-AD5005F8CD2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171" r:id="rId1"/>
    <p:sldLayoutId id="2147487172" r:id="rId2"/>
    <p:sldLayoutId id="2147487173" r:id="rId3"/>
    <p:sldLayoutId id="2147487174" r:id="rId4"/>
    <p:sldLayoutId id="2147487175" r:id="rId5"/>
    <p:sldLayoutId id="2147487176" r:id="rId6"/>
    <p:sldLayoutId id="2147487177" r:id="rId7"/>
    <p:sldLayoutId id="2147487178" r:id="rId8"/>
    <p:sldLayoutId id="2147487179" r:id="rId9"/>
    <p:sldLayoutId id="2147487180" r:id="rId10"/>
    <p:sldLayoutId id="2147487181" r:id="rId11"/>
    <p:sldLayoutId id="2147487182" r:id="rId12"/>
    <p:sldLayoutId id="2147487183" r:id="rId13"/>
  </p:sldLayoutIdLst>
  <p:hf hdr="0" ftr="0" dt="0"/>
  <p:txStyles>
    <p:titleStyle>
      <a:lvl1pPr algn="ctr" rtl="0" eaLnBrk="0" fontAlgn="base" hangingPunct="0">
        <a:spcBef>
          <a:spcPct val="0"/>
        </a:spcBef>
        <a:spcAft>
          <a:spcPct val="0"/>
        </a:spcAft>
        <a:defRPr kumimoji="1" sz="3200" b="1">
          <a:solidFill>
            <a:srgbClr val="FFFF00"/>
          </a:solidFill>
          <a:latin typeface="+mj-lt"/>
          <a:ea typeface="+mj-ea"/>
          <a:cs typeface="新細明體" charset="0"/>
        </a:defRPr>
      </a:lvl1pPr>
      <a:lvl2pPr algn="ctr" rtl="0" eaLnBrk="0" fontAlgn="base" hangingPunct="0">
        <a:spcBef>
          <a:spcPct val="0"/>
        </a:spcBef>
        <a:spcAft>
          <a:spcPct val="0"/>
        </a:spcAft>
        <a:defRPr kumimoji="1" sz="3200" b="1">
          <a:solidFill>
            <a:srgbClr val="FFFF00"/>
          </a:solidFill>
          <a:latin typeface="Times New Roman" pitchFamily="18" charset="0"/>
          <a:ea typeface="新細明體" pitchFamily="18" charset="-120"/>
          <a:cs typeface="新細明體" charset="0"/>
        </a:defRPr>
      </a:lvl2pPr>
      <a:lvl3pPr algn="ctr" rtl="0" eaLnBrk="0" fontAlgn="base" hangingPunct="0">
        <a:spcBef>
          <a:spcPct val="0"/>
        </a:spcBef>
        <a:spcAft>
          <a:spcPct val="0"/>
        </a:spcAft>
        <a:defRPr kumimoji="1" sz="3200" b="1">
          <a:solidFill>
            <a:srgbClr val="FFFF00"/>
          </a:solidFill>
          <a:latin typeface="Times New Roman" pitchFamily="18" charset="0"/>
          <a:ea typeface="新細明體" pitchFamily="18" charset="-120"/>
          <a:cs typeface="新細明體" charset="0"/>
        </a:defRPr>
      </a:lvl3pPr>
      <a:lvl4pPr algn="ctr" rtl="0" eaLnBrk="0" fontAlgn="base" hangingPunct="0">
        <a:spcBef>
          <a:spcPct val="0"/>
        </a:spcBef>
        <a:spcAft>
          <a:spcPct val="0"/>
        </a:spcAft>
        <a:defRPr kumimoji="1" sz="3200" b="1">
          <a:solidFill>
            <a:srgbClr val="FFFF00"/>
          </a:solidFill>
          <a:latin typeface="Times New Roman" pitchFamily="18" charset="0"/>
          <a:ea typeface="新細明體" pitchFamily="18" charset="-120"/>
          <a:cs typeface="新細明體" charset="0"/>
        </a:defRPr>
      </a:lvl4pPr>
      <a:lvl5pPr algn="ctr" rtl="0" eaLnBrk="0" fontAlgn="base" hangingPunct="0">
        <a:spcBef>
          <a:spcPct val="0"/>
        </a:spcBef>
        <a:spcAft>
          <a:spcPct val="0"/>
        </a:spcAft>
        <a:defRPr kumimoji="1" sz="3200" b="1">
          <a:solidFill>
            <a:srgbClr val="FFFF00"/>
          </a:solidFill>
          <a:latin typeface="Times New Roman" pitchFamily="18" charset="0"/>
          <a:ea typeface="新細明體" pitchFamily="18" charset="-120"/>
          <a:cs typeface="新細明體" charset="0"/>
        </a:defRPr>
      </a:lvl5pPr>
      <a:lvl6pPr marL="457200" algn="ctr" rtl="0" fontAlgn="base">
        <a:spcBef>
          <a:spcPct val="0"/>
        </a:spcBef>
        <a:spcAft>
          <a:spcPct val="0"/>
        </a:spcAft>
        <a:defRPr kumimoji="1" sz="3200" b="1">
          <a:solidFill>
            <a:srgbClr val="FFFF00"/>
          </a:solidFill>
          <a:latin typeface="Times New Roman" pitchFamily="18" charset="0"/>
          <a:ea typeface="新細明體" pitchFamily="18" charset="-120"/>
        </a:defRPr>
      </a:lvl6pPr>
      <a:lvl7pPr marL="914400" algn="ctr" rtl="0" fontAlgn="base">
        <a:spcBef>
          <a:spcPct val="0"/>
        </a:spcBef>
        <a:spcAft>
          <a:spcPct val="0"/>
        </a:spcAft>
        <a:defRPr kumimoji="1" sz="3200" b="1">
          <a:solidFill>
            <a:srgbClr val="FFFF00"/>
          </a:solidFill>
          <a:latin typeface="Times New Roman" pitchFamily="18" charset="0"/>
          <a:ea typeface="新細明體" pitchFamily="18" charset="-120"/>
        </a:defRPr>
      </a:lvl7pPr>
      <a:lvl8pPr marL="1371600" algn="ctr" rtl="0" fontAlgn="base">
        <a:spcBef>
          <a:spcPct val="0"/>
        </a:spcBef>
        <a:spcAft>
          <a:spcPct val="0"/>
        </a:spcAft>
        <a:defRPr kumimoji="1" sz="3200" b="1">
          <a:solidFill>
            <a:srgbClr val="FFFF00"/>
          </a:solidFill>
          <a:latin typeface="Times New Roman" pitchFamily="18" charset="0"/>
          <a:ea typeface="新細明體" pitchFamily="18" charset="-120"/>
        </a:defRPr>
      </a:lvl8pPr>
      <a:lvl9pPr marL="1828800" algn="ctr" rtl="0" fontAlgn="base">
        <a:spcBef>
          <a:spcPct val="0"/>
        </a:spcBef>
        <a:spcAft>
          <a:spcPct val="0"/>
        </a:spcAft>
        <a:defRPr kumimoji="1" sz="3200" b="1">
          <a:solidFill>
            <a:srgbClr val="FFFF00"/>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lr>
          <a:schemeClr val="accent2"/>
        </a:buClr>
        <a:buFont typeface="Wingdings 2" pitchFamily="18" charset="2"/>
        <a:buChar char="¢"/>
        <a:defRPr kumimoji="1" sz="2800" b="1">
          <a:solidFill>
            <a:schemeClr val="tx1"/>
          </a:solidFill>
          <a:latin typeface="+mn-lt"/>
          <a:ea typeface="+mn-ea"/>
          <a:cs typeface="新細明體" charset="0"/>
        </a:defRPr>
      </a:lvl1pPr>
      <a:lvl2pPr marL="742950" indent="-285750" algn="l" rtl="0" eaLnBrk="0" fontAlgn="base" hangingPunct="0">
        <a:spcBef>
          <a:spcPct val="20000"/>
        </a:spcBef>
        <a:spcAft>
          <a:spcPct val="0"/>
        </a:spcAft>
        <a:buClr>
          <a:schemeClr val="accent2"/>
        </a:buClr>
        <a:buFont typeface="Wingdings 2" pitchFamily="18" charset="2"/>
        <a:buChar char="¢"/>
        <a:defRPr kumimoji="1" sz="2000" b="1">
          <a:solidFill>
            <a:schemeClr val="tx1"/>
          </a:solidFill>
          <a:latin typeface="+mn-lt"/>
          <a:ea typeface="+mn-ea"/>
          <a:cs typeface="新細明體" charset="0"/>
        </a:defRPr>
      </a:lvl2pPr>
      <a:lvl3pPr marL="1143000" indent="-228600" algn="l" rtl="0" eaLnBrk="0" fontAlgn="base" hangingPunct="0">
        <a:spcBef>
          <a:spcPct val="20000"/>
        </a:spcBef>
        <a:spcAft>
          <a:spcPct val="0"/>
        </a:spcAft>
        <a:buClr>
          <a:schemeClr val="accent2"/>
        </a:buClr>
        <a:buFont typeface="Wingdings 2" pitchFamily="18" charset="2"/>
        <a:buChar char="¢"/>
        <a:defRPr kumimoji="1" sz="1600" b="1">
          <a:solidFill>
            <a:schemeClr val="tx1"/>
          </a:solidFill>
          <a:latin typeface="+mn-lt"/>
          <a:ea typeface="+mn-ea"/>
          <a:cs typeface="新細明體" charset="0"/>
        </a:defRPr>
      </a:lvl3pPr>
      <a:lvl4pPr marL="1600200" indent="-228600" algn="l" rtl="0" eaLnBrk="0" fontAlgn="base" hangingPunct="0">
        <a:spcBef>
          <a:spcPct val="20000"/>
        </a:spcBef>
        <a:spcAft>
          <a:spcPct val="0"/>
        </a:spcAft>
        <a:buClr>
          <a:schemeClr val="accent2"/>
        </a:buClr>
        <a:buFont typeface="Wingdings 2" pitchFamily="18" charset="2"/>
        <a:buChar char="¢"/>
        <a:defRPr kumimoji="1" sz="1200" b="1">
          <a:solidFill>
            <a:schemeClr val="tx1"/>
          </a:solidFill>
          <a:latin typeface="+mn-lt"/>
          <a:ea typeface="+mn-ea"/>
          <a:cs typeface="新細明體" charset="0"/>
        </a:defRPr>
      </a:lvl4pPr>
      <a:lvl5pPr marL="2057400" indent="-228600" algn="l" rtl="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mn-lt"/>
          <a:ea typeface="+mn-ea"/>
          <a:cs typeface="新細明體" charset="0"/>
        </a:defRPr>
      </a:lvl5pPr>
      <a:lvl6pPr marL="25146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6pPr>
      <a:lvl7pPr marL="29718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7pPr>
      <a:lvl8pPr marL="34290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8pPr>
      <a:lvl9pPr marL="38862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hyperlink" Target="http://www.curela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5.wmf"/><Relationship Id="rId5" Type="http://schemas.openxmlformats.org/officeDocument/2006/relationships/oleObject" Target="../embeddings/oleObject3.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2" Type="http://schemas.openxmlformats.org/officeDocument/2006/relationships/hyperlink" Target="https://ieeexplore.ieee.org/document/10050849"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26" Type="http://schemas.openxmlformats.org/officeDocument/2006/relationships/image" Target="../media/image82.png"/><Relationship Id="rId3" Type="http://schemas.openxmlformats.org/officeDocument/2006/relationships/image" Target="../media/image59.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5" Type="http://schemas.openxmlformats.org/officeDocument/2006/relationships/image" Target="../media/image81.png"/><Relationship Id="rId2" Type="http://schemas.openxmlformats.org/officeDocument/2006/relationships/image" Target="../media/image58.jpeg"/><Relationship Id="rId16" Type="http://schemas.openxmlformats.org/officeDocument/2006/relationships/image" Target="../media/image72.png"/><Relationship Id="rId20" Type="http://schemas.openxmlformats.org/officeDocument/2006/relationships/image" Target="../media/image76.png"/><Relationship Id="rId29" Type="http://schemas.openxmlformats.org/officeDocument/2006/relationships/image" Target="../media/image85.jpe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24" Type="http://schemas.openxmlformats.org/officeDocument/2006/relationships/image" Target="../media/image80.png"/><Relationship Id="rId5" Type="http://schemas.openxmlformats.org/officeDocument/2006/relationships/image" Target="../media/image61.png"/><Relationship Id="rId15" Type="http://schemas.openxmlformats.org/officeDocument/2006/relationships/image" Target="../media/image71.png"/><Relationship Id="rId23" Type="http://schemas.openxmlformats.org/officeDocument/2006/relationships/image" Target="../media/image79.png"/><Relationship Id="rId28" Type="http://schemas.openxmlformats.org/officeDocument/2006/relationships/image" Target="../media/image84.pn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image" Target="../media/image60.jpeg"/><Relationship Id="rId9" Type="http://schemas.openxmlformats.org/officeDocument/2006/relationships/image" Target="../media/image65.png"/><Relationship Id="rId14" Type="http://schemas.openxmlformats.org/officeDocument/2006/relationships/image" Target="../media/image70.png"/><Relationship Id="rId22" Type="http://schemas.openxmlformats.org/officeDocument/2006/relationships/image" Target="../media/image78.png"/><Relationship Id="rId27" Type="http://schemas.openxmlformats.org/officeDocument/2006/relationships/image" Target="../media/image83.png"/></Relationships>
</file>

<file path=ppt/slides/_rels/slide4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07950" y="1412875"/>
            <a:ext cx="8785225" cy="2016125"/>
          </a:xfrm>
        </p:spPr>
        <p:txBody>
          <a:bodyPr/>
          <a:lstStyle/>
          <a:p>
            <a:pPr eaLnBrk="1" hangingPunct="1"/>
            <a:r>
              <a:rPr lang="en-US" altLang="zh-TW" sz="3600" i="1" dirty="0" smtClean="0">
                <a:solidFill>
                  <a:schemeClr val="accent2"/>
                </a:solidFill>
                <a:ea typeface="標楷體" pitchFamily="65" charset="-120"/>
              </a:rPr>
              <a:t> </a:t>
            </a:r>
            <a:r>
              <a:rPr lang="en-US" altLang="zh-TW" dirty="0" smtClean="0">
                <a:solidFill>
                  <a:schemeClr val="accent2"/>
                </a:solidFill>
                <a:latin typeface="Arial Unicode MS" pitchFamily="34" charset="-120"/>
                <a:ea typeface="Arial Unicode MS" pitchFamily="34" charset="-120"/>
                <a:cs typeface="Arial Unicode MS" pitchFamily="34" charset="-120"/>
              </a:rPr>
              <a:t>CURELAN TECHNOLOGY Co., LTD</a:t>
            </a:r>
            <a:br>
              <a:rPr lang="en-US" altLang="zh-TW" dirty="0" smtClean="0">
                <a:solidFill>
                  <a:schemeClr val="accent2"/>
                </a:solidFill>
                <a:latin typeface="Arial Unicode MS" pitchFamily="34" charset="-120"/>
                <a:ea typeface="Arial Unicode MS" pitchFamily="34" charset="-120"/>
                <a:cs typeface="Arial Unicode MS" pitchFamily="34" charset="-120"/>
              </a:rPr>
            </a:br>
            <a:r>
              <a:rPr lang="en-US" altLang="zh-TW" sz="2800" dirty="0" smtClean="0">
                <a:solidFill>
                  <a:schemeClr val="accent2"/>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Quantitative Logarithmic Transformation-Based </a:t>
            </a:r>
            <a:br>
              <a:rPr lang="en-US" altLang="zh-TW" sz="2800" dirty="0" smtClean="0">
                <a:solidFill>
                  <a:schemeClr val="accent2"/>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br>
            <a:r>
              <a:rPr lang="en-US" altLang="zh-TW" sz="2800" dirty="0" smtClean="0">
                <a:solidFill>
                  <a:schemeClr val="accent2"/>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Intrusion Detection System (QLT-IDS)</a:t>
            </a:r>
            <a:r>
              <a:rPr lang="en-US" altLang="zh-TW" sz="2800" dirty="0" smtClean="0">
                <a:solidFill>
                  <a:schemeClr val="accent2"/>
                </a:solidFill>
                <a:latin typeface="Arial Unicode MS" pitchFamily="34" charset="-120"/>
                <a:ea typeface="Arial Unicode MS" pitchFamily="34" charset="-120"/>
                <a:cs typeface="Arial Unicode MS" pitchFamily="34" charset="-120"/>
              </a:rPr>
              <a:t/>
            </a:r>
            <a:br>
              <a:rPr lang="en-US" altLang="zh-TW" sz="2800" dirty="0" smtClean="0">
                <a:solidFill>
                  <a:schemeClr val="accent2"/>
                </a:solidFill>
                <a:latin typeface="Arial Unicode MS" pitchFamily="34" charset="-120"/>
                <a:ea typeface="Arial Unicode MS" pitchFamily="34" charset="-120"/>
                <a:cs typeface="Arial Unicode MS" pitchFamily="34" charset="-120"/>
              </a:rPr>
            </a:br>
            <a:r>
              <a:rPr lang="en-US" altLang="zh-TW" sz="2800" dirty="0" err="1" smtClean="0">
                <a:solidFill>
                  <a:schemeClr val="accent2"/>
                </a:solidFill>
                <a:latin typeface="Arial Unicode MS" pitchFamily="34" charset="-120"/>
                <a:ea typeface="Arial Unicode MS" pitchFamily="34" charset="-120"/>
                <a:cs typeface="Arial Unicode MS" pitchFamily="34" charset="-120"/>
              </a:rPr>
              <a:t>CureLan</a:t>
            </a:r>
            <a:r>
              <a:rPr lang="en-US" altLang="zh-TW" sz="2800" dirty="0" smtClean="0">
                <a:solidFill>
                  <a:schemeClr val="accent2"/>
                </a:solidFill>
                <a:latin typeface="Arial Unicode MS" pitchFamily="34" charset="-120"/>
                <a:ea typeface="Arial Unicode MS" pitchFamily="34" charset="-120"/>
                <a:cs typeface="Arial Unicode MS" pitchFamily="34" charset="-120"/>
              </a:rPr>
              <a:t> FM</a:t>
            </a:r>
            <a:r>
              <a:rPr lang="zh-TW" altLang="en-US" sz="2800" dirty="0" smtClean="0">
                <a:solidFill>
                  <a:schemeClr val="accent2"/>
                </a:solidFill>
                <a:latin typeface="Arial Unicode MS" pitchFamily="34" charset="-120"/>
                <a:ea typeface="Arial Unicode MS" pitchFamily="34" charset="-120"/>
                <a:cs typeface="Arial Unicode MS" pitchFamily="34" charset="-120"/>
              </a:rPr>
              <a:t> </a:t>
            </a:r>
            <a:r>
              <a:rPr lang="en-US" altLang="zh-TW" sz="2800" dirty="0" smtClean="0">
                <a:solidFill>
                  <a:schemeClr val="accent2"/>
                </a:solidFill>
                <a:latin typeface="Arial Unicode MS" pitchFamily="34" charset="-120"/>
                <a:ea typeface="Arial Unicode MS" pitchFamily="34" charset="-120"/>
                <a:cs typeface="Arial Unicode MS" pitchFamily="34" charset="-120"/>
              </a:rPr>
              <a:t>Series</a:t>
            </a:r>
            <a:endParaRPr lang="zh-TW" altLang="en-US" sz="2800" i="1" dirty="0" smtClean="0">
              <a:solidFill>
                <a:srgbClr val="0000FF"/>
              </a:solidFill>
              <a:latin typeface="Arial Unicode MS" pitchFamily="34" charset="-120"/>
              <a:ea typeface="Arial Unicode MS" pitchFamily="34" charset="-120"/>
              <a:cs typeface="Arial Unicode MS" pitchFamily="34" charset="-120"/>
            </a:endParaRPr>
          </a:p>
        </p:txBody>
      </p:sp>
      <p:sp>
        <p:nvSpPr>
          <p:cNvPr id="29699" name="Rectangle 3"/>
          <p:cNvSpPr>
            <a:spLocks noGrp="1" noChangeArrowheads="1"/>
          </p:cNvSpPr>
          <p:nvPr>
            <p:ph type="subTitle" idx="1"/>
          </p:nvPr>
        </p:nvSpPr>
        <p:spPr>
          <a:xfrm>
            <a:off x="827088" y="5661025"/>
            <a:ext cx="7543800" cy="936625"/>
          </a:xfrm>
        </p:spPr>
        <p:txBody>
          <a:bodyPr/>
          <a:lstStyle/>
          <a:p>
            <a:pPr>
              <a:spcBef>
                <a:spcPct val="0"/>
              </a:spcBef>
            </a:pPr>
            <a:r>
              <a:rPr kumimoji="0" lang="en-US" altLang="zh-TW" sz="2000" b="0" smtClean="0">
                <a:solidFill>
                  <a:srgbClr val="FF9900"/>
                </a:solidFill>
                <a:latin typeface="Arial" charset="0"/>
              </a:rPr>
              <a:t>CURELAN TECHNOLOGY Co., LTD</a:t>
            </a:r>
            <a:endParaRPr kumimoji="0" lang="zh-TW" altLang="en-US" sz="2000" smtClean="0">
              <a:solidFill>
                <a:schemeClr val="accent2"/>
              </a:solidFill>
              <a:latin typeface="Arial" charset="0"/>
            </a:endParaRPr>
          </a:p>
          <a:p>
            <a:pPr>
              <a:spcBef>
                <a:spcPct val="0"/>
              </a:spcBef>
            </a:pPr>
            <a:r>
              <a:rPr kumimoji="0" lang="en-US" altLang="zh-TW" sz="2400" smtClean="0">
                <a:solidFill>
                  <a:schemeClr val="accent2"/>
                </a:solidFill>
                <a:latin typeface="Arial" charset="0"/>
                <a:hlinkClick r:id="rId4"/>
              </a:rPr>
              <a:t>www.CureLan.com</a:t>
            </a:r>
            <a:endParaRPr kumimoji="0" lang="en-US" altLang="zh-TW" sz="2400" smtClean="0">
              <a:solidFill>
                <a:schemeClr val="accent2"/>
              </a:solidFill>
              <a:latin typeface="Arial" charset="0"/>
            </a:endParaRPr>
          </a:p>
        </p:txBody>
      </p:sp>
      <p:sp>
        <p:nvSpPr>
          <p:cNvPr id="2970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F2FF1F52-E46E-453F-92D9-B27206AD2BF4}" type="slidenum">
              <a:rPr lang="en-US" altLang="zh-TW" sz="1000" b="0" smtClean="0">
                <a:solidFill>
                  <a:srgbClr val="66FF33"/>
                </a:solidFill>
                <a:latin typeface="Arial Black" pitchFamily="34" charset="0"/>
              </a:rPr>
              <a:pPr eaLnBrk="1" hangingPunct="1">
                <a:spcBef>
                  <a:spcPct val="0"/>
                </a:spcBef>
                <a:buClrTx/>
                <a:buFontTx/>
                <a:buNone/>
              </a:pPr>
              <a:t>1</a:t>
            </a:fld>
            <a:endParaRPr lang="en-US" altLang="zh-TW" sz="1000" b="0" smtClean="0">
              <a:solidFill>
                <a:srgbClr val="66FF33"/>
              </a:solidFill>
              <a:latin typeface="Arial Black" pitchFamily="34" charset="0"/>
            </a:endParaRPr>
          </a:p>
        </p:txBody>
      </p:sp>
      <p:graphicFrame>
        <p:nvGraphicFramePr>
          <p:cNvPr id="29701" name="Object 4"/>
          <p:cNvGraphicFramePr>
            <a:graphicFrameLocks noChangeAspect="1"/>
          </p:cNvGraphicFramePr>
          <p:nvPr/>
        </p:nvGraphicFramePr>
        <p:xfrm>
          <a:off x="1116013" y="3500438"/>
          <a:ext cx="6948487" cy="2068512"/>
        </p:xfrm>
        <a:graphic>
          <a:graphicData uri="http://schemas.openxmlformats.org/presentationml/2006/ole">
            <mc:AlternateContent xmlns:mc="http://schemas.openxmlformats.org/markup-compatibility/2006">
              <mc:Choice xmlns:v="urn:schemas-microsoft-com:vml" Requires="v">
                <p:oleObj spid="_x0000_s29721" name="多媒體項目" r:id="rId5" imgW="2331720" imgH="1176833" progId="">
                  <p:embed/>
                </p:oleObj>
              </mc:Choice>
              <mc:Fallback>
                <p:oleObj name="多媒體項目" r:id="rId5" imgW="2331720" imgH="1176833"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3500438"/>
                        <a:ext cx="6948487"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_s61444"/>
          <p:cNvSpPr>
            <a:spLocks noChangeShapeType="1"/>
          </p:cNvSpPr>
          <p:nvPr/>
        </p:nvSpPr>
        <p:spPr bwMode="auto">
          <a:xfrm flipH="1" flipV="1">
            <a:off x="3309938" y="3181350"/>
            <a:ext cx="631825" cy="412750"/>
          </a:xfrm>
          <a:prstGeom prst="line">
            <a:avLst/>
          </a:prstGeom>
          <a:noFill/>
          <a:ln w="38100">
            <a:solidFill>
              <a:schemeClr val="bg1"/>
            </a:solidFill>
            <a:round/>
            <a:headEnd type="stealth" w="lg" len="lg"/>
            <a:tailEnd/>
          </a:ln>
          <a:extLst>
            <a:ext uri="{909E8E84-426E-40DD-AFC4-6F175D3DCCD1}">
              <a14:hiddenFill xmlns:a14="http://schemas.microsoft.com/office/drawing/2010/main">
                <a:noFill/>
              </a14:hiddenFill>
            </a:ext>
          </a:extLst>
        </p:spPr>
        <p:txBody>
          <a:bodyPr anchor="ctr"/>
          <a:lstStyle/>
          <a:p>
            <a:endParaRPr lang="zh-TW" altLang="en-US"/>
          </a:p>
        </p:txBody>
      </p:sp>
      <p:sp>
        <p:nvSpPr>
          <p:cNvPr id="38915" name="_s61446"/>
          <p:cNvSpPr>
            <a:spLocks noChangeShapeType="1"/>
          </p:cNvSpPr>
          <p:nvPr/>
        </p:nvSpPr>
        <p:spPr bwMode="auto">
          <a:xfrm flipH="1">
            <a:off x="2786063" y="4003675"/>
            <a:ext cx="893762" cy="0"/>
          </a:xfrm>
          <a:prstGeom prst="line">
            <a:avLst/>
          </a:prstGeom>
          <a:noFill/>
          <a:ln w="38100">
            <a:solidFill>
              <a:schemeClr val="bg1"/>
            </a:solidFill>
            <a:round/>
            <a:headEnd type="stealth" w="lg" len="lg"/>
            <a:tailEnd/>
          </a:ln>
          <a:extLst>
            <a:ext uri="{909E8E84-426E-40DD-AFC4-6F175D3DCCD1}">
              <a14:hiddenFill xmlns:a14="http://schemas.microsoft.com/office/drawing/2010/main">
                <a:noFill/>
              </a14:hiddenFill>
            </a:ext>
          </a:extLst>
        </p:spPr>
        <p:txBody>
          <a:bodyPr anchor="ctr"/>
          <a:lstStyle/>
          <a:p>
            <a:endParaRPr lang="zh-TW" altLang="en-US"/>
          </a:p>
        </p:txBody>
      </p:sp>
      <p:sp>
        <p:nvSpPr>
          <p:cNvPr id="38916" name="_s61448"/>
          <p:cNvSpPr>
            <a:spLocks noChangeShapeType="1"/>
          </p:cNvSpPr>
          <p:nvPr/>
        </p:nvSpPr>
        <p:spPr bwMode="auto">
          <a:xfrm flipH="1">
            <a:off x="3309938" y="4413250"/>
            <a:ext cx="631825" cy="411163"/>
          </a:xfrm>
          <a:prstGeom prst="line">
            <a:avLst/>
          </a:prstGeom>
          <a:noFill/>
          <a:ln w="38100">
            <a:solidFill>
              <a:schemeClr val="bg1"/>
            </a:solidFill>
            <a:round/>
            <a:headEnd type="stealth" w="lg" len="lg"/>
            <a:tailEnd/>
          </a:ln>
          <a:extLst>
            <a:ext uri="{909E8E84-426E-40DD-AFC4-6F175D3DCCD1}">
              <a14:hiddenFill xmlns:a14="http://schemas.microsoft.com/office/drawing/2010/main">
                <a:noFill/>
              </a14:hiddenFill>
            </a:ext>
          </a:extLst>
        </p:spPr>
        <p:txBody>
          <a:bodyPr anchor="ctr"/>
          <a:lstStyle/>
          <a:p>
            <a:endParaRPr lang="zh-TW" altLang="en-US"/>
          </a:p>
        </p:txBody>
      </p:sp>
      <p:sp>
        <p:nvSpPr>
          <p:cNvPr id="38917" name="_s61450"/>
          <p:cNvSpPr>
            <a:spLocks noChangeShapeType="1"/>
          </p:cNvSpPr>
          <p:nvPr/>
        </p:nvSpPr>
        <p:spPr bwMode="auto">
          <a:xfrm>
            <a:off x="4572000" y="4583113"/>
            <a:ext cx="0" cy="582612"/>
          </a:xfrm>
          <a:prstGeom prst="line">
            <a:avLst/>
          </a:prstGeom>
          <a:noFill/>
          <a:ln w="38100">
            <a:solidFill>
              <a:schemeClr val="bg1"/>
            </a:solidFill>
            <a:round/>
            <a:headEnd type="stealth" w="lg" len="lg"/>
            <a:tailEnd/>
          </a:ln>
          <a:extLst>
            <a:ext uri="{909E8E84-426E-40DD-AFC4-6F175D3DCCD1}">
              <a14:hiddenFill xmlns:a14="http://schemas.microsoft.com/office/drawing/2010/main">
                <a:noFill/>
              </a14:hiddenFill>
            </a:ext>
          </a:extLst>
        </p:spPr>
        <p:txBody>
          <a:bodyPr anchor="ctr"/>
          <a:lstStyle/>
          <a:p>
            <a:endParaRPr lang="zh-TW" altLang="en-US"/>
          </a:p>
        </p:txBody>
      </p:sp>
      <p:sp>
        <p:nvSpPr>
          <p:cNvPr id="38918" name="_s61452"/>
          <p:cNvSpPr>
            <a:spLocks noChangeShapeType="1"/>
          </p:cNvSpPr>
          <p:nvPr/>
        </p:nvSpPr>
        <p:spPr bwMode="auto">
          <a:xfrm>
            <a:off x="5202238" y="4413250"/>
            <a:ext cx="631825" cy="411163"/>
          </a:xfrm>
          <a:prstGeom prst="line">
            <a:avLst/>
          </a:prstGeom>
          <a:noFill/>
          <a:ln w="38100">
            <a:solidFill>
              <a:schemeClr val="bg1"/>
            </a:solidFill>
            <a:round/>
            <a:headEnd type="stealth" w="lg" len="lg"/>
            <a:tailEnd/>
          </a:ln>
          <a:extLst>
            <a:ext uri="{909E8E84-426E-40DD-AFC4-6F175D3DCCD1}">
              <a14:hiddenFill xmlns:a14="http://schemas.microsoft.com/office/drawing/2010/main">
                <a:noFill/>
              </a14:hiddenFill>
            </a:ext>
          </a:extLst>
        </p:spPr>
        <p:txBody>
          <a:bodyPr anchor="ctr"/>
          <a:lstStyle/>
          <a:p>
            <a:endParaRPr lang="zh-TW" altLang="en-US"/>
          </a:p>
        </p:txBody>
      </p:sp>
      <p:sp>
        <p:nvSpPr>
          <p:cNvPr id="38919" name="_s61454"/>
          <p:cNvSpPr>
            <a:spLocks noChangeShapeType="1"/>
          </p:cNvSpPr>
          <p:nvPr/>
        </p:nvSpPr>
        <p:spPr bwMode="auto">
          <a:xfrm>
            <a:off x="5464175" y="4003675"/>
            <a:ext cx="893763" cy="0"/>
          </a:xfrm>
          <a:prstGeom prst="line">
            <a:avLst/>
          </a:prstGeom>
          <a:noFill/>
          <a:ln w="38100">
            <a:solidFill>
              <a:schemeClr val="bg1"/>
            </a:solidFill>
            <a:round/>
            <a:headEnd type="stealth" w="lg" len="lg"/>
            <a:tailEnd/>
          </a:ln>
          <a:extLst>
            <a:ext uri="{909E8E84-426E-40DD-AFC4-6F175D3DCCD1}">
              <a14:hiddenFill xmlns:a14="http://schemas.microsoft.com/office/drawing/2010/main">
                <a:noFill/>
              </a14:hiddenFill>
            </a:ext>
          </a:extLst>
        </p:spPr>
        <p:txBody>
          <a:bodyPr anchor="ctr"/>
          <a:lstStyle/>
          <a:p>
            <a:endParaRPr lang="zh-TW" altLang="en-US"/>
          </a:p>
        </p:txBody>
      </p:sp>
      <p:sp>
        <p:nvSpPr>
          <p:cNvPr id="38920" name="_s61456"/>
          <p:cNvSpPr>
            <a:spLocks noChangeShapeType="1"/>
          </p:cNvSpPr>
          <p:nvPr/>
        </p:nvSpPr>
        <p:spPr bwMode="auto">
          <a:xfrm flipV="1">
            <a:off x="5202238" y="3181350"/>
            <a:ext cx="631825" cy="412750"/>
          </a:xfrm>
          <a:prstGeom prst="line">
            <a:avLst/>
          </a:prstGeom>
          <a:noFill/>
          <a:ln w="38100">
            <a:solidFill>
              <a:schemeClr val="bg1"/>
            </a:solidFill>
            <a:round/>
            <a:headEnd type="stealth" w="lg" len="lg"/>
            <a:tailEnd/>
          </a:ln>
          <a:extLst>
            <a:ext uri="{909E8E84-426E-40DD-AFC4-6F175D3DCCD1}">
              <a14:hiddenFill xmlns:a14="http://schemas.microsoft.com/office/drawing/2010/main">
                <a:noFill/>
              </a14:hiddenFill>
            </a:ext>
          </a:extLst>
        </p:spPr>
        <p:txBody>
          <a:bodyPr anchor="ctr"/>
          <a:lstStyle/>
          <a:p>
            <a:endParaRPr lang="zh-TW" altLang="en-US"/>
          </a:p>
        </p:txBody>
      </p:sp>
      <p:sp>
        <p:nvSpPr>
          <p:cNvPr id="38921" name="_s61458"/>
          <p:cNvSpPr>
            <a:spLocks noChangeShapeType="1"/>
          </p:cNvSpPr>
          <p:nvPr/>
        </p:nvSpPr>
        <p:spPr bwMode="auto">
          <a:xfrm flipV="1">
            <a:off x="4572000" y="2841625"/>
            <a:ext cx="0" cy="582613"/>
          </a:xfrm>
          <a:prstGeom prst="line">
            <a:avLst/>
          </a:prstGeom>
          <a:noFill/>
          <a:ln w="38100">
            <a:solidFill>
              <a:schemeClr val="bg1"/>
            </a:solidFill>
            <a:round/>
            <a:headEnd type="stealth" w="lg" len="lg"/>
            <a:tailEnd/>
          </a:ln>
          <a:extLst>
            <a:ext uri="{909E8E84-426E-40DD-AFC4-6F175D3DCCD1}">
              <a14:hiddenFill xmlns:a14="http://schemas.microsoft.com/office/drawing/2010/main">
                <a:noFill/>
              </a14:hiddenFill>
            </a:ext>
          </a:extLst>
        </p:spPr>
        <p:txBody>
          <a:bodyPr anchor="ctr"/>
          <a:lstStyle/>
          <a:p>
            <a:endParaRPr lang="zh-TW" altLang="en-US"/>
          </a:p>
        </p:txBody>
      </p:sp>
      <p:sp>
        <p:nvSpPr>
          <p:cNvPr id="42" name="Title 1"/>
          <p:cNvSpPr txBox="1">
            <a:spLocks/>
          </p:cNvSpPr>
          <p:nvPr/>
        </p:nvSpPr>
        <p:spPr>
          <a:xfrm>
            <a:off x="166688" y="519113"/>
            <a:ext cx="8812212" cy="838200"/>
          </a:xfrm>
          <a:prstGeom prst="rect">
            <a:avLst/>
          </a:prstGeom>
        </p:spPr>
        <p:txBody>
          <a:bodyPr anchor="ctr"/>
          <a:lstStyle/>
          <a:p>
            <a:pPr algn="ctr" eaLnBrk="0" hangingPunct="0">
              <a:defRPr/>
            </a:pPr>
            <a:r>
              <a:rPr lang="en-US" altLang="zh-TW" sz="3200" b="1" dirty="0">
                <a:solidFill>
                  <a:srgbClr val="FFFF00"/>
                </a:solidFill>
                <a:latin typeface="+mj-lt"/>
                <a:ea typeface="+mj-ea"/>
                <a:cs typeface="新細明體" charset="0"/>
              </a:rPr>
              <a:t> Reports</a:t>
            </a:r>
          </a:p>
        </p:txBody>
      </p:sp>
      <p:sp>
        <p:nvSpPr>
          <p:cNvPr id="13" name="內容版面配置區 2"/>
          <p:cNvSpPr txBox="1">
            <a:spLocks/>
          </p:cNvSpPr>
          <p:nvPr/>
        </p:nvSpPr>
        <p:spPr>
          <a:xfrm>
            <a:off x="11113" y="1846263"/>
            <a:ext cx="9144000" cy="2446337"/>
          </a:xfrm>
          <a:prstGeom prst="rect">
            <a:avLst/>
          </a:prstGeom>
        </p:spPr>
        <p:txBody>
          <a:bodyPr/>
          <a:lstStyle>
            <a:lvl1pPr marL="342900" indent="-342900" algn="l" rtl="0" eaLnBrk="0" fontAlgn="base" hangingPunct="0">
              <a:spcBef>
                <a:spcPct val="20000"/>
              </a:spcBef>
              <a:spcAft>
                <a:spcPct val="0"/>
              </a:spcAft>
              <a:buClr>
                <a:schemeClr val="accent2"/>
              </a:buClr>
              <a:buFont typeface="Wingdings 2" pitchFamily="18" charset="2"/>
              <a:buChar char="¢"/>
              <a:defRPr kumimoji="1" sz="2800" b="1">
                <a:solidFill>
                  <a:schemeClr val="tx1"/>
                </a:solidFill>
                <a:latin typeface="+mn-lt"/>
                <a:ea typeface="+mn-ea"/>
                <a:cs typeface="新細明體" charset="0"/>
              </a:defRPr>
            </a:lvl1pPr>
            <a:lvl2pPr marL="742950" indent="-285750" algn="l" rtl="0" eaLnBrk="0" fontAlgn="base" hangingPunct="0">
              <a:spcBef>
                <a:spcPct val="20000"/>
              </a:spcBef>
              <a:spcAft>
                <a:spcPct val="0"/>
              </a:spcAft>
              <a:buClr>
                <a:schemeClr val="accent2"/>
              </a:buClr>
              <a:buFont typeface="Wingdings 2" pitchFamily="18" charset="2"/>
              <a:buChar char="¢"/>
              <a:defRPr kumimoji="1" sz="2000" b="1">
                <a:solidFill>
                  <a:schemeClr val="tx1"/>
                </a:solidFill>
                <a:latin typeface="+mn-lt"/>
                <a:ea typeface="+mn-ea"/>
                <a:cs typeface="新細明體" charset="0"/>
              </a:defRPr>
            </a:lvl2pPr>
            <a:lvl3pPr marL="1143000" indent="-228600" algn="l" rtl="0" eaLnBrk="0" fontAlgn="base" hangingPunct="0">
              <a:spcBef>
                <a:spcPct val="20000"/>
              </a:spcBef>
              <a:spcAft>
                <a:spcPct val="0"/>
              </a:spcAft>
              <a:buClr>
                <a:schemeClr val="accent2"/>
              </a:buClr>
              <a:buFont typeface="Wingdings 2" pitchFamily="18" charset="2"/>
              <a:buChar char="¢"/>
              <a:defRPr kumimoji="1" sz="1600" b="1">
                <a:solidFill>
                  <a:schemeClr val="tx1"/>
                </a:solidFill>
                <a:latin typeface="+mn-lt"/>
                <a:ea typeface="+mn-ea"/>
                <a:cs typeface="新細明體" charset="0"/>
              </a:defRPr>
            </a:lvl3pPr>
            <a:lvl4pPr marL="1600200" indent="-228600" algn="l" rtl="0" eaLnBrk="0" fontAlgn="base" hangingPunct="0">
              <a:spcBef>
                <a:spcPct val="20000"/>
              </a:spcBef>
              <a:spcAft>
                <a:spcPct val="0"/>
              </a:spcAft>
              <a:buClr>
                <a:schemeClr val="accent2"/>
              </a:buClr>
              <a:buFont typeface="Wingdings 2" pitchFamily="18" charset="2"/>
              <a:buChar char="¢"/>
              <a:defRPr kumimoji="1" sz="1200" b="1">
                <a:solidFill>
                  <a:schemeClr val="tx1"/>
                </a:solidFill>
                <a:latin typeface="+mn-lt"/>
                <a:ea typeface="+mn-ea"/>
                <a:cs typeface="新細明體" charset="0"/>
              </a:defRPr>
            </a:lvl4pPr>
            <a:lvl5pPr marL="2057400" indent="-228600" algn="l" rtl="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mn-lt"/>
                <a:ea typeface="+mn-ea"/>
                <a:cs typeface="新細明體" charset="0"/>
              </a:defRPr>
            </a:lvl5pPr>
            <a:lvl6pPr marL="25146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6pPr>
            <a:lvl7pPr marL="29718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7pPr>
            <a:lvl8pPr marL="34290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8pPr>
            <a:lvl9pPr marL="38862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9pPr>
          </a:lstStyle>
          <a:p>
            <a:pPr>
              <a:buFont typeface="Wingdings" panose="05000000000000000000" pitchFamily="2" charset="2"/>
              <a:buChar char="Ø"/>
              <a:defRPr/>
            </a:pPr>
            <a:r>
              <a:rPr lang="en-US" altLang="zh-TW" sz="2000" b="0" kern="0" dirty="0" smtClean="0"/>
              <a:t>The FM series can  provide a lot of report, </a:t>
            </a:r>
            <a:r>
              <a:rPr lang="en-US" altLang="zh-TW" sz="2000" b="0" kern="0" dirty="0" smtClean="0">
                <a:sym typeface="Wingdings" panose="05000000000000000000" pitchFamily="2" charset="2"/>
              </a:rPr>
              <a:t>including the report of  </a:t>
            </a:r>
            <a:r>
              <a:rPr lang="en-US" altLang="zh-TW" sz="2000" kern="0" dirty="0" smtClean="0">
                <a:solidFill>
                  <a:srgbClr val="0000CC"/>
                </a:solidFill>
                <a:sym typeface="Wingdings" panose="05000000000000000000" pitchFamily="2" charset="2"/>
              </a:rPr>
              <a:t>Inner Intrusion</a:t>
            </a:r>
            <a:r>
              <a:rPr lang="en-US" altLang="zh-TW" sz="2000" b="0" kern="0" dirty="0" smtClean="0">
                <a:sym typeface="Wingdings" panose="05000000000000000000" pitchFamily="2" charset="2"/>
              </a:rPr>
              <a:t>, </a:t>
            </a:r>
            <a:r>
              <a:rPr lang="en-US" altLang="zh-TW" sz="2000" kern="0" dirty="0" smtClean="0">
                <a:solidFill>
                  <a:srgbClr val="0000CC"/>
                </a:solidFill>
              </a:rPr>
              <a:t>RDP</a:t>
            </a:r>
            <a:r>
              <a:rPr lang="en-US" altLang="zh-TW" sz="2000" b="0" kern="0" dirty="0" smtClean="0"/>
              <a:t>, </a:t>
            </a:r>
            <a:r>
              <a:rPr lang="en-US" altLang="zh-TW" sz="2000" kern="0" dirty="0" smtClean="0">
                <a:solidFill>
                  <a:srgbClr val="0000CC"/>
                </a:solidFill>
              </a:rPr>
              <a:t>SSH</a:t>
            </a:r>
            <a:r>
              <a:rPr lang="en-US" altLang="zh-TW" sz="2000" b="0" kern="0" dirty="0" smtClean="0"/>
              <a:t>, </a:t>
            </a:r>
            <a:r>
              <a:rPr lang="en-US" altLang="zh-TW" sz="2000" kern="0" dirty="0" smtClean="0">
                <a:solidFill>
                  <a:srgbClr val="0000CC"/>
                </a:solidFill>
              </a:rPr>
              <a:t>Port Scan</a:t>
            </a:r>
            <a:r>
              <a:rPr lang="en-US" altLang="zh-TW" sz="2000" b="0" kern="0" dirty="0" smtClean="0"/>
              <a:t>, </a:t>
            </a:r>
            <a:r>
              <a:rPr lang="en-US" altLang="zh-TW" sz="2000" kern="0" dirty="0" smtClean="0">
                <a:solidFill>
                  <a:srgbClr val="0000CC"/>
                </a:solidFill>
              </a:rPr>
              <a:t>worm</a:t>
            </a:r>
            <a:r>
              <a:rPr lang="en-US" altLang="zh-TW" sz="2000" b="0" kern="0" dirty="0" smtClean="0"/>
              <a:t>, </a:t>
            </a:r>
            <a:r>
              <a:rPr lang="en-US" altLang="zh-TW" sz="2000" kern="0" dirty="0" smtClean="0">
                <a:solidFill>
                  <a:srgbClr val="0000CC"/>
                </a:solidFill>
              </a:rPr>
              <a:t>UDP flood</a:t>
            </a:r>
            <a:r>
              <a:rPr lang="en-US" altLang="zh-TW" sz="2000" b="0" kern="0" dirty="0" smtClean="0"/>
              <a:t>, </a:t>
            </a:r>
            <a:r>
              <a:rPr lang="en-US" altLang="zh-TW" sz="2000" kern="0" dirty="0" smtClean="0">
                <a:solidFill>
                  <a:srgbClr val="0000CC"/>
                </a:solidFill>
              </a:rPr>
              <a:t>DOS</a:t>
            </a:r>
            <a:r>
              <a:rPr lang="en-US" altLang="zh-TW" sz="2000" b="0" kern="0" dirty="0" smtClean="0"/>
              <a:t>, </a:t>
            </a:r>
            <a:r>
              <a:rPr lang="en-US" altLang="zh-TW" sz="2000" kern="0" dirty="0" smtClean="0">
                <a:solidFill>
                  <a:srgbClr val="0000CC"/>
                </a:solidFill>
              </a:rPr>
              <a:t>DNS</a:t>
            </a:r>
            <a:r>
              <a:rPr lang="en-US" altLang="zh-TW" sz="2000" b="0" kern="0" dirty="0" smtClean="0"/>
              <a:t>,</a:t>
            </a:r>
            <a:r>
              <a:rPr lang="en-US" altLang="zh-TW" sz="2000" kern="0" dirty="0" smtClean="0">
                <a:solidFill>
                  <a:srgbClr val="0000CC"/>
                </a:solidFill>
              </a:rPr>
              <a:t>NTP, Telnet, MSSQL</a:t>
            </a:r>
            <a:r>
              <a:rPr lang="en-US" altLang="zh-TW" sz="2000" b="0" kern="0" dirty="0" smtClean="0"/>
              <a:t> attack report</a:t>
            </a:r>
            <a:r>
              <a:rPr lang="en-US" altLang="zh-TW" sz="2000" b="0" kern="0" dirty="0" smtClean="0">
                <a:sym typeface="Wingdings" panose="05000000000000000000" pitchFamily="2" charset="2"/>
              </a:rPr>
              <a:t> and the network traffic reports.</a:t>
            </a:r>
          </a:p>
          <a:p>
            <a:pPr marL="273050" indent="0">
              <a:buFont typeface="Wingdings 2" pitchFamily="18" charset="2"/>
              <a:buNone/>
              <a:defRPr/>
            </a:pPr>
            <a:endParaRPr lang="en-US" altLang="zh-TW" sz="2000" b="0" kern="0" dirty="0" smtClean="0"/>
          </a:p>
          <a:p>
            <a:pPr>
              <a:buFont typeface="Wingdings" panose="05000000000000000000" pitchFamily="2" charset="2"/>
              <a:buChar char="Ø"/>
              <a:defRPr/>
            </a:pPr>
            <a:r>
              <a:rPr lang="en-US" altLang="zh-TW" sz="2000" b="0" kern="0" dirty="0" smtClean="0"/>
              <a:t>Under “</a:t>
            </a:r>
            <a:r>
              <a:rPr lang="en-US" altLang="zh-TW" sz="2000" b="0" kern="0" dirty="0" smtClean="0">
                <a:solidFill>
                  <a:srgbClr val="FF0000"/>
                </a:solidFill>
              </a:rPr>
              <a:t>Query</a:t>
            </a:r>
            <a:r>
              <a:rPr lang="en-US" altLang="zh-TW" sz="2000" b="0" kern="0" dirty="0" smtClean="0"/>
              <a:t>” </a:t>
            </a:r>
            <a:r>
              <a:rPr lang="en-US" altLang="zh-TW" sz="2000" b="0" kern="0" dirty="0" smtClean="0">
                <a:sym typeface="Wingdings" panose="05000000000000000000" pitchFamily="2" charset="2"/>
              </a:rPr>
              <a:t> “</a:t>
            </a:r>
            <a:r>
              <a:rPr lang="en-US" altLang="zh-TW" sz="2000" b="0" kern="0" dirty="0" smtClean="0">
                <a:solidFill>
                  <a:srgbClr val="FF0000"/>
                </a:solidFill>
                <a:sym typeface="Wingdings" panose="05000000000000000000" pitchFamily="2" charset="2"/>
              </a:rPr>
              <a:t>Daily Graphic</a:t>
            </a:r>
            <a:r>
              <a:rPr lang="en-US" altLang="zh-TW" sz="2000" b="0" kern="0" dirty="0" smtClean="0">
                <a:sym typeface="Wingdings" panose="05000000000000000000" pitchFamily="2" charset="2"/>
              </a:rPr>
              <a:t>”, the administrator can check </a:t>
            </a:r>
          </a:p>
          <a:p>
            <a:pPr marL="0" indent="355600">
              <a:buFont typeface="Wingdings 2" pitchFamily="18" charset="2"/>
              <a:buNone/>
              <a:defRPr/>
            </a:pPr>
            <a:r>
              <a:rPr lang="en-US" altLang="zh-TW" sz="2000" b="0" kern="0" dirty="0" smtClean="0">
                <a:sym typeface="Wingdings" panose="05000000000000000000" pitchFamily="2" charset="2"/>
              </a:rPr>
              <a:t>what happened from the “Abnormal traffic matrix”. </a:t>
            </a:r>
            <a:endParaRPr lang="en-US" altLang="zh-TW" sz="2000" b="0" kern="0" dirty="0" smtClean="0"/>
          </a:p>
        </p:txBody>
      </p:sp>
      <p:pic>
        <p:nvPicPr>
          <p:cNvPr id="38924"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0788" y="2730500"/>
            <a:ext cx="1177925"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rotWithShape="1">
          <a:blip r:embed="rId4">
            <a:extLst>
              <a:ext uri="{28A0092B-C50C-407E-A947-70E740481C1C}">
                <a14:useLocalDpi xmlns:a14="http://schemas.microsoft.com/office/drawing/2010/main" val="0"/>
              </a:ext>
            </a:extLst>
          </a:blip>
          <a:srcRect r="16181"/>
          <a:stretch/>
        </p:blipFill>
        <p:spPr>
          <a:xfrm>
            <a:off x="467544" y="4005064"/>
            <a:ext cx="6859056" cy="240063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85813" y="3352800"/>
            <a:ext cx="7772400" cy="1362075"/>
          </a:xfrm>
        </p:spPr>
        <p:txBody>
          <a:bodyPr/>
          <a:lstStyle/>
          <a:p>
            <a:pPr algn="ctr">
              <a:defRPr/>
            </a:pPr>
            <a:r>
              <a:rPr lang="en-US" altLang="en-US" dirty="0" smtClean="0">
                <a:solidFill>
                  <a:srgbClr val="0000FF"/>
                </a:solidFill>
                <a:latin typeface="Arial Black" pitchFamily="34" charset="0"/>
                <a:ea typeface="標楷體" panose="03000509000000000000" pitchFamily="65" charset="-120"/>
              </a:rPr>
              <a:t>real case </a:t>
            </a:r>
            <a:endParaRPr lang="zh-TW" altLang="en-US" dirty="0">
              <a:solidFill>
                <a:srgbClr val="0000FF"/>
              </a:solidFill>
              <a:latin typeface="Arial Black" pitchFamily="34" charset="0"/>
              <a:ea typeface="標楷體" panose="03000509000000000000" pitchFamily="65" charset="-120"/>
            </a:endParaRPr>
          </a:p>
        </p:txBody>
      </p:sp>
      <p:sp>
        <p:nvSpPr>
          <p:cNvPr id="40963"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01FF4E49-BFC8-48F7-BAD3-E6BE7EFE2C44}" type="slidenum">
              <a:rPr kumimoji="0" lang="en-US" altLang="zh-TW" sz="1000" b="0" smtClean="0">
                <a:solidFill>
                  <a:srgbClr val="66FF33"/>
                </a:solidFill>
                <a:latin typeface="Arial Black" pitchFamily="34" charset="0"/>
              </a:rPr>
              <a:pPr eaLnBrk="1" hangingPunct="1">
                <a:spcBef>
                  <a:spcPct val="0"/>
                </a:spcBef>
                <a:buClrTx/>
                <a:buFontTx/>
                <a:buNone/>
              </a:pPr>
              <a:t>11</a:t>
            </a:fld>
            <a:endParaRPr kumimoji="0" lang="en-US" altLang="zh-TW" sz="1000" b="0" smtClean="0">
              <a:solidFill>
                <a:srgbClr val="66FF33"/>
              </a:solidFill>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a:xfrm>
            <a:off x="152400" y="533400"/>
            <a:ext cx="8991600" cy="838200"/>
          </a:xfrm>
        </p:spPr>
        <p:txBody>
          <a:bodyPr/>
          <a:lstStyle/>
          <a:p>
            <a:r>
              <a:rPr lang="en-US" altLang="zh-TW" sz="2800" dirty="0" smtClean="0"/>
              <a:t>How can hackers paralyze the websites and network?</a:t>
            </a:r>
            <a:br>
              <a:rPr lang="en-US" altLang="zh-TW" sz="2800" dirty="0" smtClean="0"/>
            </a:br>
            <a:r>
              <a:rPr lang="en-US" altLang="zh-TW" sz="2800" dirty="0" smtClean="0"/>
              <a:t>They may use the following two methods.</a:t>
            </a:r>
            <a:endParaRPr lang="zh-TW" altLang="en-US" sz="2800" dirty="0" smtClean="0">
              <a:latin typeface="標楷體" pitchFamily="65" charset="-120"/>
              <a:ea typeface="標楷體" pitchFamily="65" charset="-120"/>
            </a:endParaRPr>
          </a:p>
        </p:txBody>
      </p:sp>
      <p:sp>
        <p:nvSpPr>
          <p:cNvPr id="3" name="內容版面配置區 2"/>
          <p:cNvSpPr>
            <a:spLocks noGrp="1"/>
          </p:cNvSpPr>
          <p:nvPr>
            <p:ph idx="1"/>
          </p:nvPr>
        </p:nvSpPr>
        <p:spPr>
          <a:xfrm>
            <a:off x="152400" y="1524000"/>
            <a:ext cx="8839200" cy="5000625"/>
          </a:xfrm>
        </p:spPr>
        <p:txBody>
          <a:bodyPr/>
          <a:lstStyle/>
          <a:p>
            <a:pPr>
              <a:buFont typeface="Wingdings" panose="05000000000000000000" pitchFamily="2" charset="2"/>
              <a:buChar char="Ø"/>
              <a:defRPr/>
            </a:pPr>
            <a:r>
              <a:rPr lang="en-US" altLang="zh-TW" sz="1800" b="0" kern="1200" dirty="0">
                <a:ea typeface="標楷體" panose="03000509000000000000" pitchFamily="65" charset="-120"/>
              </a:rPr>
              <a:t>1. The hackers will use the huge network traffic to cause the network congestion problem. Usually, the network bandwidth that the unit bought is a fixed commodity. Therefore, the hackers will generate a number of packets to raise the network usage. Once the network usage exceeds the bandwidth, everything on the network slows down. As the result of the accident, their network or websites will be paralyzed</a:t>
            </a:r>
            <a:r>
              <a:rPr lang="en-US" altLang="zh-TW" sz="1800" b="0" kern="1200" dirty="0" smtClean="0">
                <a:ea typeface="標楷體" panose="03000509000000000000" pitchFamily="65" charset="-120"/>
              </a:rPr>
              <a:t>.</a:t>
            </a:r>
            <a:endParaRPr lang="zh-TW" altLang="en-US" sz="1800" b="0" kern="1200" dirty="0">
              <a:ea typeface="標楷體" panose="03000509000000000000" pitchFamily="65" charset="-120"/>
            </a:endParaRPr>
          </a:p>
          <a:p>
            <a:pPr marL="0" indent="0">
              <a:spcBef>
                <a:spcPts val="1200"/>
              </a:spcBef>
              <a:buFont typeface="Wingdings 2" pitchFamily="18" charset="2"/>
              <a:buNone/>
              <a:defRPr/>
            </a:pPr>
            <a:r>
              <a:rPr lang="en-US" altLang="zh-TW" sz="1800" b="0" kern="1200" dirty="0">
                <a:ea typeface="標楷體" panose="03000509000000000000" pitchFamily="65" charset="-120"/>
              </a:rPr>
              <a:t>Our solution: The units need to provide the attacker's IP addresses to the upstream ISP so that the Internet service provider can solve this kind of problem. The IPS equipment with threshold technique cannot provide the attacker's IP addresses. That is the reason why we use the collected IP data to distinguish the cyber attacks/intrusions. It can find out the attacker's IP addresses via this technique. These IP addresses can be provided to the upstream ISP so that they can block that malware traffic and solve this problem. For example, the Akamai Cloud Delivery Platform suffered the </a:t>
            </a:r>
            <a:r>
              <a:rPr lang="en-US" altLang="zh-TW" sz="1800" b="0" kern="1200" dirty="0" err="1">
                <a:ea typeface="標楷體" panose="03000509000000000000" pitchFamily="65" charset="-120"/>
              </a:rPr>
              <a:t>Memcached</a:t>
            </a:r>
            <a:r>
              <a:rPr lang="en-US" altLang="zh-TW" sz="1800" b="0" kern="1200" dirty="0">
                <a:ea typeface="標楷體" panose="03000509000000000000" pitchFamily="65" charset="-120"/>
              </a:rPr>
              <a:t> Servers Deliver Amplified DDoS Attacks via port 11211. If they can provide those attacker's IP addresses to the upstream ISP and ask them to block the traffic from those IP addresses, that problem can be solved. It is quite easy to solve the problem of network paralysis. So it is a practicable method for solving the problem of network paralysis by using the </a:t>
            </a:r>
            <a:r>
              <a:rPr lang="en-US" altLang="zh-TW" sz="1800" b="0" kern="1200" dirty="0" smtClean="0">
                <a:ea typeface="標楷體" panose="03000509000000000000" pitchFamily="65" charset="-120"/>
              </a:rPr>
              <a:t>collected </a:t>
            </a:r>
            <a:r>
              <a:rPr lang="en-US" altLang="zh-TW" sz="1800" b="0" kern="1200" dirty="0">
                <a:ea typeface="標楷體" panose="03000509000000000000" pitchFamily="65" charset="-120"/>
              </a:rPr>
              <a:t>IP data.</a:t>
            </a:r>
            <a:endParaRPr lang="zh-TW" altLang="zh-TW" sz="1800" b="0" kern="1200" dirty="0">
              <a:ea typeface="標楷體" panose="03000509000000000000" pitchFamily="65" charset="-120"/>
            </a:endParaRPr>
          </a:p>
          <a:p>
            <a:pPr>
              <a:buFont typeface="Wingdings" panose="05000000000000000000" pitchFamily="2" charset="2"/>
              <a:buChar char="Ø"/>
              <a:defRPr/>
            </a:pPr>
            <a:endParaRPr lang="zh-TW" altLang="en-US" sz="2000" b="0" kern="1200" dirty="0">
              <a:ea typeface="標楷體" panose="03000509000000000000" pitchFamily="65" charset="-120"/>
            </a:endParaRPr>
          </a:p>
        </p:txBody>
      </p:sp>
      <p:sp>
        <p:nvSpPr>
          <p:cNvPr id="4198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1CA46745-5041-4B2D-89A6-392CD6D01BCF}" type="slidenum">
              <a:rPr kumimoji="0" lang="en-US" altLang="zh-TW" sz="1000" b="0" smtClean="0">
                <a:solidFill>
                  <a:srgbClr val="66FF33"/>
                </a:solidFill>
                <a:latin typeface="Arial Black" pitchFamily="34" charset="0"/>
              </a:rPr>
              <a:pPr eaLnBrk="1" hangingPunct="1">
                <a:spcBef>
                  <a:spcPct val="0"/>
                </a:spcBef>
                <a:buClrTx/>
                <a:buFontTx/>
                <a:buNone/>
              </a:pPr>
              <a:t>12</a:t>
            </a:fld>
            <a:endParaRPr kumimoji="0" lang="en-US" altLang="zh-TW" sz="1000" b="0" smtClean="0">
              <a:solidFill>
                <a:srgbClr val="66FF33"/>
              </a:solidFill>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a:xfrm>
            <a:off x="152400" y="533400"/>
            <a:ext cx="8883650" cy="838200"/>
          </a:xfrm>
        </p:spPr>
        <p:txBody>
          <a:bodyPr/>
          <a:lstStyle/>
          <a:p>
            <a:r>
              <a:rPr lang="en-US" altLang="zh-TW" dirty="0" smtClean="0">
                <a:latin typeface="標楷體" pitchFamily="65" charset="-120"/>
                <a:ea typeface="標楷體" pitchFamily="65" charset="-120"/>
              </a:rPr>
              <a:t>Real case</a:t>
            </a:r>
            <a:endParaRPr lang="zh-TW" altLang="en-US" dirty="0" smtClean="0">
              <a:latin typeface="標楷體" pitchFamily="65" charset="-120"/>
              <a:ea typeface="標楷體" pitchFamily="65" charset="-120"/>
            </a:endParaRPr>
          </a:p>
        </p:txBody>
      </p:sp>
      <p:sp>
        <p:nvSpPr>
          <p:cNvPr id="28675" name="內容版面配置區 2"/>
          <p:cNvSpPr>
            <a:spLocks noGrp="1"/>
          </p:cNvSpPr>
          <p:nvPr>
            <p:ph idx="1"/>
          </p:nvPr>
        </p:nvSpPr>
        <p:spPr>
          <a:xfrm>
            <a:off x="0" y="1341438"/>
            <a:ext cx="9144000" cy="5183187"/>
          </a:xfrm>
        </p:spPr>
        <p:txBody>
          <a:bodyPr/>
          <a:lstStyle/>
          <a:p>
            <a:pPr>
              <a:buFont typeface="Wingdings" panose="05000000000000000000" pitchFamily="2" charset="2"/>
              <a:buChar char="Ø"/>
              <a:defRPr/>
            </a:pPr>
            <a:r>
              <a:rPr lang="en-US" altLang="zh-TW" sz="2000" b="0" kern="1200" dirty="0" smtClean="0">
                <a:ea typeface="標楷體" panose="03000509000000000000" pitchFamily="65" charset="-120"/>
              </a:rPr>
              <a:t>The </a:t>
            </a:r>
            <a:r>
              <a:rPr lang="en-US" altLang="zh-TW" sz="2000" b="0" kern="1200" dirty="0">
                <a:ea typeface="標楷體" panose="03000509000000000000" pitchFamily="65" charset="-120"/>
              </a:rPr>
              <a:t>unit suffered the number of traffic attack on May 1st, 2016. The bandwidth that the unit bought is 3 </a:t>
            </a:r>
            <a:r>
              <a:rPr lang="en-US" altLang="zh-TW" sz="2000" b="0" kern="1200" dirty="0" err="1">
                <a:ea typeface="標楷體" panose="03000509000000000000" pitchFamily="65" charset="-120"/>
              </a:rPr>
              <a:t>Gbps</a:t>
            </a:r>
            <a:r>
              <a:rPr lang="en-US" altLang="zh-TW" sz="2000" b="0" kern="1200" dirty="0">
                <a:ea typeface="標楷體" panose="03000509000000000000" pitchFamily="65" charset="-120"/>
              </a:rPr>
              <a:t>. There were 63 different IP addresses being used to launch the attack. The network administrator gave the list of known attack source IP address to the upstream ISP to block them. The network congestion issues were solved. It is so easy to solve the problem of network paralysis by this method.</a:t>
            </a:r>
            <a:endParaRPr lang="zh-TW" altLang="zh-TW" sz="2000" b="0" kern="1200" dirty="0">
              <a:ea typeface="標楷體" panose="03000509000000000000" pitchFamily="65" charset="-120"/>
            </a:endParaRPr>
          </a:p>
        </p:txBody>
      </p:sp>
      <p:sp>
        <p:nvSpPr>
          <p:cNvPr id="4301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AE11BB7B-4D5E-482F-A335-E50B906FC9DC}" type="slidenum">
              <a:rPr kumimoji="0" lang="en-US" altLang="zh-TW" sz="1000" b="0" smtClean="0">
                <a:solidFill>
                  <a:srgbClr val="66FF33"/>
                </a:solidFill>
                <a:latin typeface="Arial Black" pitchFamily="34" charset="0"/>
              </a:rPr>
              <a:pPr eaLnBrk="1" hangingPunct="1">
                <a:spcBef>
                  <a:spcPct val="0"/>
                </a:spcBef>
                <a:buClrTx/>
                <a:buFontTx/>
                <a:buNone/>
              </a:pPr>
              <a:t>13</a:t>
            </a:fld>
            <a:endParaRPr kumimoji="0" lang="en-US" altLang="zh-TW" sz="1000" b="0" smtClean="0">
              <a:solidFill>
                <a:srgbClr val="66FF33"/>
              </a:solidFill>
              <a:latin typeface="Arial Black" pitchFamily="34" charset="0"/>
            </a:endParaRPr>
          </a:p>
        </p:txBody>
      </p:sp>
      <p:pic>
        <p:nvPicPr>
          <p:cNvPr id="43013" name="Picture 2"/>
          <p:cNvPicPr>
            <a:picLocks noChangeAspect="1" noChangeArrowheads="1"/>
          </p:cNvPicPr>
          <p:nvPr/>
        </p:nvPicPr>
        <p:blipFill>
          <a:blip r:embed="rId2">
            <a:extLst>
              <a:ext uri="{28A0092B-C50C-407E-A947-70E740481C1C}">
                <a14:useLocalDpi xmlns:a14="http://schemas.microsoft.com/office/drawing/2010/main" val="0"/>
              </a:ext>
            </a:extLst>
          </a:blip>
          <a:srcRect b="29092"/>
          <a:stretch>
            <a:fillRect/>
          </a:stretch>
        </p:blipFill>
        <p:spPr bwMode="auto">
          <a:xfrm>
            <a:off x="-9525" y="2924175"/>
            <a:ext cx="91440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0" y="533400"/>
            <a:ext cx="9144000" cy="838200"/>
          </a:xfrm>
        </p:spPr>
        <p:txBody>
          <a:bodyPr/>
          <a:lstStyle/>
          <a:p>
            <a:r>
              <a:rPr lang="en-US" altLang="zh-TW" sz="2800" dirty="0" smtClean="0"/>
              <a:t>How can hackers paralyze the websites and network?</a:t>
            </a:r>
            <a:br>
              <a:rPr lang="en-US" altLang="zh-TW" sz="2800" dirty="0" smtClean="0"/>
            </a:br>
            <a:r>
              <a:rPr lang="en-US" altLang="zh-TW" sz="2800" dirty="0" smtClean="0"/>
              <a:t>They may use the following two methods</a:t>
            </a:r>
            <a:r>
              <a:rPr lang="en-US" altLang="zh-TW" sz="2800" dirty="0"/>
              <a:t>. (cont.)</a:t>
            </a:r>
            <a:endParaRPr lang="zh-TW" altLang="en-US" sz="2800" dirty="0" smtClean="0"/>
          </a:p>
        </p:txBody>
      </p:sp>
      <p:sp>
        <p:nvSpPr>
          <p:cNvPr id="3" name="內容版面配置區 2"/>
          <p:cNvSpPr>
            <a:spLocks noGrp="1"/>
          </p:cNvSpPr>
          <p:nvPr>
            <p:ph idx="1"/>
          </p:nvPr>
        </p:nvSpPr>
        <p:spPr>
          <a:xfrm>
            <a:off x="0" y="1412875"/>
            <a:ext cx="9144000" cy="4987925"/>
          </a:xfrm>
        </p:spPr>
        <p:txBody>
          <a:bodyPr/>
          <a:lstStyle/>
          <a:p>
            <a:pPr>
              <a:buFont typeface="Wingdings" panose="05000000000000000000" pitchFamily="2" charset="2"/>
              <a:buChar char="Ø"/>
              <a:defRPr/>
            </a:pPr>
            <a:r>
              <a:rPr lang="en-US" altLang="zh-TW" sz="2000" b="0" kern="1200" dirty="0">
                <a:ea typeface="標楷體" panose="03000509000000000000" pitchFamily="65" charset="-120"/>
              </a:rPr>
              <a:t>2. The hackers will use a number of </a:t>
            </a:r>
            <a:r>
              <a:rPr lang="en-US" altLang="zh-TW" sz="2000" b="0" kern="1200" dirty="0" smtClean="0">
                <a:ea typeface="標楷體" panose="03000509000000000000" pitchFamily="65" charset="-120"/>
              </a:rPr>
              <a:t>flows </a:t>
            </a:r>
            <a:r>
              <a:rPr lang="en-US" altLang="zh-TW" sz="2000" b="0" kern="1200" dirty="0">
                <a:ea typeface="標楷體" panose="03000509000000000000" pitchFamily="65" charset="-120"/>
              </a:rPr>
              <a:t>to attack their target. When the unit suffered a lot of </a:t>
            </a:r>
            <a:r>
              <a:rPr lang="en-US" altLang="zh-TW" sz="2000" b="0" kern="1200" dirty="0" smtClean="0">
                <a:ea typeface="標楷體" panose="03000509000000000000" pitchFamily="65" charset="-120"/>
              </a:rPr>
              <a:t>attacking flows, </a:t>
            </a:r>
            <a:r>
              <a:rPr lang="en-US" altLang="zh-TW" sz="2000" b="0" kern="1200" dirty="0">
                <a:ea typeface="標楷體" panose="03000509000000000000" pitchFamily="65" charset="-120"/>
              </a:rPr>
              <a:t>all inline network devices need to receive those anomalous packets and forward them to their destination. It will cause the high RAM and CPU usage problem. As the result of the accident, the device which has a bad performance will have the system crash problem and cause the internet disconnected problem.</a:t>
            </a:r>
            <a:endParaRPr lang="zh-TW" altLang="zh-TW" sz="2000" b="0" kern="1200" dirty="0">
              <a:ea typeface="標楷體" panose="03000509000000000000" pitchFamily="65" charset="-120"/>
            </a:endParaRPr>
          </a:p>
          <a:p>
            <a:pPr marL="0" indent="0">
              <a:spcBef>
                <a:spcPts val="1200"/>
              </a:spcBef>
              <a:buFont typeface="Wingdings 2" pitchFamily="18" charset="2"/>
              <a:buNone/>
              <a:defRPr/>
            </a:pPr>
            <a:r>
              <a:rPr lang="en-US" altLang="zh-TW" sz="2000" b="0" kern="1200" dirty="0">
                <a:ea typeface="標楷體" panose="03000509000000000000" pitchFamily="65" charset="-120"/>
              </a:rPr>
              <a:t>Our solution: Using the collected IP data to find out those attacker's IP addresses and then add the deny command to the Access Control List (ACL) on the router. It can solve the problem of network paralysis.</a:t>
            </a:r>
            <a:endParaRPr lang="zh-TW" altLang="zh-TW" sz="2000" b="0" kern="1200" dirty="0">
              <a:ea typeface="標楷體" panose="03000509000000000000" pitchFamily="65" charset="-120"/>
            </a:endParaRPr>
          </a:p>
        </p:txBody>
      </p:sp>
      <p:sp>
        <p:nvSpPr>
          <p:cNvPr id="4403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06BDE0D5-EBC6-47DA-B540-C9F0888FFB7A}" type="slidenum">
              <a:rPr kumimoji="0" lang="en-US" altLang="zh-TW" sz="1000" b="0" smtClean="0">
                <a:solidFill>
                  <a:srgbClr val="66FF33"/>
                </a:solidFill>
                <a:latin typeface="Arial Black" pitchFamily="34" charset="0"/>
              </a:rPr>
              <a:pPr eaLnBrk="1" hangingPunct="1">
                <a:spcBef>
                  <a:spcPct val="0"/>
                </a:spcBef>
                <a:buClrTx/>
                <a:buFontTx/>
                <a:buNone/>
              </a:pPr>
              <a:t>14</a:t>
            </a:fld>
            <a:endParaRPr kumimoji="0" lang="en-US" altLang="zh-TW" sz="1000" b="0" smtClean="0">
              <a:solidFill>
                <a:srgbClr val="66FF33"/>
              </a:solidFill>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a:xfrm>
            <a:off x="152400" y="533400"/>
            <a:ext cx="8991600" cy="838200"/>
          </a:xfrm>
        </p:spPr>
        <p:txBody>
          <a:bodyPr/>
          <a:lstStyle/>
          <a:p>
            <a:r>
              <a:rPr lang="en-US" altLang="zh-TW" dirty="0" smtClean="0">
                <a:latin typeface="標楷體" pitchFamily="65" charset="-120"/>
                <a:ea typeface="標楷體" pitchFamily="65" charset="-120"/>
              </a:rPr>
              <a:t>Real case</a:t>
            </a:r>
            <a:endParaRPr lang="zh-TW" altLang="en-US" dirty="0" smtClean="0"/>
          </a:p>
        </p:txBody>
      </p:sp>
      <p:sp>
        <p:nvSpPr>
          <p:cNvPr id="30723" name="內容版面配置區 2"/>
          <p:cNvSpPr>
            <a:spLocks noGrp="1"/>
          </p:cNvSpPr>
          <p:nvPr>
            <p:ph idx="1"/>
          </p:nvPr>
        </p:nvSpPr>
        <p:spPr>
          <a:xfrm>
            <a:off x="0" y="1412875"/>
            <a:ext cx="9144000" cy="5111750"/>
          </a:xfrm>
        </p:spPr>
        <p:txBody>
          <a:bodyPr/>
          <a:lstStyle/>
          <a:p>
            <a:pPr>
              <a:buFont typeface="Wingdings" pitchFamily="2" charset="2"/>
              <a:buChar char="Ø"/>
              <a:defRPr/>
            </a:pPr>
            <a:r>
              <a:rPr lang="en-US" altLang="zh-TW" sz="2000" b="0" kern="1200" dirty="0" smtClean="0">
                <a:ea typeface="標楷體" panose="03000509000000000000" pitchFamily="65" charset="-120"/>
              </a:rPr>
              <a:t>The </a:t>
            </a:r>
            <a:r>
              <a:rPr lang="en-US" altLang="zh-TW" sz="2000" b="0" kern="1200" dirty="0">
                <a:ea typeface="標楷體" panose="03000509000000000000" pitchFamily="65" charset="-120"/>
              </a:rPr>
              <a:t>IP relay address generated 1,720,320 </a:t>
            </a:r>
            <a:r>
              <a:rPr lang="en-US" altLang="zh-TW" sz="2000" b="0" kern="1200" dirty="0" smtClean="0">
                <a:ea typeface="標楷體" panose="03000509000000000000" pitchFamily="65" charset="-120"/>
              </a:rPr>
              <a:t>flows. </a:t>
            </a:r>
            <a:r>
              <a:rPr lang="en-US" altLang="zh-TW" sz="2000" b="0" kern="1200" dirty="0">
                <a:ea typeface="標楷體" panose="03000509000000000000" pitchFamily="65" charset="-120"/>
              </a:rPr>
              <a:t>The hardware resources of the Core Switch were consumed by these </a:t>
            </a:r>
            <a:r>
              <a:rPr lang="en-US" altLang="zh-TW" sz="2000" b="0" kern="1200" dirty="0" smtClean="0">
                <a:ea typeface="標楷體" panose="03000509000000000000" pitchFamily="65" charset="-120"/>
              </a:rPr>
              <a:t>flows</a:t>
            </a:r>
            <a:r>
              <a:rPr lang="en-US" altLang="zh-TW" sz="2000" b="0" kern="1200" dirty="0">
                <a:ea typeface="標楷體" panose="03000509000000000000" pitchFamily="65" charset="-120"/>
              </a:rPr>
              <a:t>. The high CPU usage will influence the performance of switching packets. As a result, the network will be paralyzed. Once you know the relay IP address, which means you can use the device that is used to collect IP to automatically send ACL (Access Control List) commands to the Core Switch. You can apply the deny command to the inbound interface to avoid the CPU resource was consumed by those anomalous </a:t>
            </a:r>
            <a:r>
              <a:rPr lang="en-US" altLang="zh-TW" sz="2000" b="0" kern="1200" dirty="0" smtClean="0">
                <a:ea typeface="標楷體" panose="03000509000000000000" pitchFamily="65" charset="-120"/>
              </a:rPr>
              <a:t>flows.</a:t>
            </a:r>
            <a:endParaRPr lang="zh-TW" altLang="en-US" sz="2000" b="0" kern="1200" dirty="0">
              <a:ea typeface="標楷體" panose="03000509000000000000" pitchFamily="65" charset="-120"/>
            </a:endParaRPr>
          </a:p>
        </p:txBody>
      </p:sp>
      <p:sp>
        <p:nvSpPr>
          <p:cNvPr id="4506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0CE41C02-6E23-43A8-B2EE-8E66475BB3E0}" type="slidenum">
              <a:rPr kumimoji="0" lang="en-US" altLang="zh-TW" sz="1000" b="0" smtClean="0">
                <a:solidFill>
                  <a:srgbClr val="66FF33"/>
                </a:solidFill>
                <a:latin typeface="Arial Black" pitchFamily="34" charset="0"/>
              </a:rPr>
              <a:pPr eaLnBrk="1" hangingPunct="1">
                <a:spcBef>
                  <a:spcPct val="0"/>
                </a:spcBef>
                <a:buClrTx/>
                <a:buFontTx/>
                <a:buNone/>
              </a:pPr>
              <a:t>15</a:t>
            </a:fld>
            <a:endParaRPr kumimoji="0" lang="en-US" altLang="zh-TW" sz="1000" b="0" smtClean="0">
              <a:solidFill>
                <a:srgbClr val="66FF33"/>
              </a:solidFill>
              <a:latin typeface="Arial Black" pitchFamily="34" charset="0"/>
            </a:endParaRPr>
          </a:p>
        </p:txBody>
      </p:sp>
      <p:pic>
        <p:nvPicPr>
          <p:cNvPr id="450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6338"/>
            <a:ext cx="914400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a:xfrm>
            <a:off x="152400" y="533400"/>
            <a:ext cx="8740775" cy="838200"/>
          </a:xfrm>
        </p:spPr>
        <p:txBody>
          <a:bodyPr/>
          <a:lstStyle/>
          <a:p>
            <a:r>
              <a:rPr lang="en-US" altLang="zh-TW" smtClean="0">
                <a:ea typeface="標楷體" pitchFamily="65" charset="-120"/>
              </a:rPr>
              <a:t>The real case of the</a:t>
            </a:r>
            <a:r>
              <a:rPr lang="zh-TW" altLang="en-US" smtClean="0">
                <a:ea typeface="標楷體" pitchFamily="65" charset="-120"/>
              </a:rPr>
              <a:t> </a:t>
            </a:r>
            <a:r>
              <a:rPr lang="en-US" altLang="zh-TW" smtClean="0">
                <a:ea typeface="標楷體" pitchFamily="65" charset="-120"/>
              </a:rPr>
              <a:t>port scanning</a:t>
            </a:r>
            <a:endParaRPr lang="zh-TW" altLang="en-US" smtClean="0">
              <a:ea typeface="標楷體" pitchFamily="65" charset="-120"/>
            </a:endParaRPr>
          </a:p>
        </p:txBody>
      </p:sp>
      <p:sp>
        <p:nvSpPr>
          <p:cNvPr id="46083" name="內容版面配置區 2"/>
          <p:cNvSpPr>
            <a:spLocks noGrp="1"/>
          </p:cNvSpPr>
          <p:nvPr>
            <p:ph idx="1"/>
          </p:nvPr>
        </p:nvSpPr>
        <p:spPr>
          <a:xfrm>
            <a:off x="0" y="1403350"/>
            <a:ext cx="9144000" cy="1584325"/>
          </a:xfrm>
        </p:spPr>
        <p:txBody>
          <a:bodyPr/>
          <a:lstStyle/>
          <a:p>
            <a:pPr>
              <a:buFont typeface="Wingdings" pitchFamily="2" charset="2"/>
              <a:buChar char="Ø"/>
            </a:pPr>
            <a:r>
              <a:rPr lang="en-US" altLang="zh-TW" sz="1600" dirty="0" smtClean="0"/>
              <a:t>The FM series can detect and block the intrusion of port scanning.  It can detect the relay intrusion to intrude the external IP address. As the following figure shows, the source IP are external IP addresses except the entry outlined in the red column. This entry shows the relay intrusion from internal IP to external IP address.</a:t>
            </a:r>
            <a:endParaRPr lang="en-US" altLang="zh-TW" sz="1600" dirty="0" smtClean="0">
              <a:sym typeface="Wingdings" pitchFamily="2" charset="2"/>
            </a:endParaRPr>
          </a:p>
          <a:p>
            <a:pPr>
              <a:buFont typeface="Wingdings" pitchFamily="2" charset="2"/>
              <a:buChar char="Ø"/>
            </a:pPr>
            <a:r>
              <a:rPr lang="en-US" altLang="zh-TW" sz="1600" dirty="0" smtClean="0"/>
              <a:t>The </a:t>
            </a:r>
            <a:r>
              <a:rPr lang="en-US" altLang="zh-TW" sz="1600" dirty="0" err="1" smtClean="0"/>
              <a:t>ransomwares</a:t>
            </a:r>
            <a:r>
              <a:rPr lang="en-US" altLang="zh-TW" sz="1600" dirty="0" smtClean="0"/>
              <a:t> will scan other hosts via port 6891 or port 6892. The entry outlined in the red column shows the FM series can detect and block this kind of intrusion.</a:t>
            </a:r>
          </a:p>
          <a:p>
            <a:pPr>
              <a:buFont typeface="Wingdings" pitchFamily="2" charset="2"/>
              <a:buChar char="Ø"/>
            </a:pPr>
            <a:endParaRPr lang="en-US" altLang="zh-TW" sz="2000" b="0" dirty="0" smtClean="0">
              <a:latin typeface="標楷體" pitchFamily="65" charset="-120"/>
              <a:ea typeface="標楷體" pitchFamily="65" charset="-120"/>
            </a:endParaRPr>
          </a:p>
        </p:txBody>
      </p:sp>
      <p:sp>
        <p:nvSpPr>
          <p:cNvPr id="46084"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07A1BBE5-0442-4901-B093-C1840760F39E}" type="slidenum">
              <a:rPr kumimoji="0" lang="en-US" altLang="zh-TW" sz="1000" b="0" smtClean="0">
                <a:solidFill>
                  <a:srgbClr val="66FF33"/>
                </a:solidFill>
                <a:latin typeface="Arial Black" pitchFamily="34" charset="0"/>
              </a:rPr>
              <a:pPr eaLnBrk="1" hangingPunct="1">
                <a:spcBef>
                  <a:spcPct val="0"/>
                </a:spcBef>
                <a:buClrTx/>
                <a:buFontTx/>
                <a:buNone/>
              </a:pPr>
              <a:t>16</a:t>
            </a:fld>
            <a:endParaRPr kumimoji="0" lang="en-US" altLang="zh-TW" sz="1000" b="0" smtClean="0">
              <a:solidFill>
                <a:srgbClr val="66FF33"/>
              </a:solidFill>
              <a:latin typeface="Arial Black" pitchFamily="34" charset="0"/>
            </a:endParaRPr>
          </a:p>
        </p:txBody>
      </p:sp>
      <p:pic>
        <p:nvPicPr>
          <p:cNvPr id="460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97200"/>
            <a:ext cx="91440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0" descr="C:\Users\John\Desktop\vd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85963"/>
            <a:ext cx="807085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9" descr="C:\Users\John\Desktop\jrjy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292600"/>
            <a:ext cx="807085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標題 1"/>
          <p:cNvSpPr>
            <a:spLocks noGrp="1"/>
          </p:cNvSpPr>
          <p:nvPr>
            <p:ph type="title"/>
          </p:nvPr>
        </p:nvSpPr>
        <p:spPr>
          <a:xfrm>
            <a:off x="166688" y="533400"/>
            <a:ext cx="8812212" cy="838200"/>
          </a:xfrm>
        </p:spPr>
        <p:txBody>
          <a:bodyPr/>
          <a:lstStyle/>
          <a:p>
            <a:r>
              <a:rPr lang="en-US" altLang="zh-TW" smtClean="0"/>
              <a:t>The real case of the</a:t>
            </a:r>
            <a:r>
              <a:rPr lang="zh-TW" altLang="en-US" smtClean="0"/>
              <a:t> </a:t>
            </a:r>
            <a:r>
              <a:rPr lang="en-US" altLang="zh-TW" smtClean="0"/>
              <a:t>SSH &amp; RDP intrusion</a:t>
            </a:r>
            <a:endParaRPr lang="zh-TW" altLang="en-US" smtClean="0"/>
          </a:p>
        </p:txBody>
      </p:sp>
      <p:sp>
        <p:nvSpPr>
          <p:cNvPr id="47109"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0F64AA6A-5A82-4AFE-A04E-7980147415B4}" type="slidenum">
              <a:rPr kumimoji="0" lang="en-US" altLang="zh-TW" sz="1000" b="0" smtClean="0">
                <a:solidFill>
                  <a:srgbClr val="66FF33"/>
                </a:solidFill>
                <a:latin typeface="Arial Black" pitchFamily="34" charset="0"/>
              </a:rPr>
              <a:pPr eaLnBrk="1" hangingPunct="1">
                <a:spcBef>
                  <a:spcPct val="0"/>
                </a:spcBef>
                <a:buClrTx/>
                <a:buFontTx/>
                <a:buNone/>
              </a:pPr>
              <a:t>17</a:t>
            </a:fld>
            <a:endParaRPr kumimoji="0" lang="en-US" altLang="zh-TW" sz="1000" b="0" smtClean="0">
              <a:solidFill>
                <a:srgbClr val="66FF33"/>
              </a:solidFill>
              <a:latin typeface="Arial Black" pitchFamily="34" charset="0"/>
            </a:endParaRPr>
          </a:p>
        </p:txBody>
      </p:sp>
      <p:sp>
        <p:nvSpPr>
          <p:cNvPr id="47110" name="內容版面配置區 2"/>
          <p:cNvSpPr>
            <a:spLocks noGrp="1"/>
          </p:cNvSpPr>
          <p:nvPr>
            <p:ph idx="1"/>
          </p:nvPr>
        </p:nvSpPr>
        <p:spPr>
          <a:xfrm>
            <a:off x="277813" y="1628775"/>
            <a:ext cx="8542337" cy="1095375"/>
          </a:xfrm>
        </p:spPr>
        <p:txBody>
          <a:bodyPr/>
          <a:lstStyle/>
          <a:p>
            <a:pPr>
              <a:buFont typeface="Wingdings" pitchFamily="2" charset="2"/>
              <a:buChar char="Ø"/>
            </a:pPr>
            <a:r>
              <a:rPr lang="en-US" altLang="zh-TW" sz="2000" b="0" dirty="0" smtClean="0">
                <a:sym typeface="Wingdings" pitchFamily="2" charset="2"/>
              </a:rPr>
              <a:t>The FM series can detect both SSH and RDP password guessing attack.</a:t>
            </a:r>
            <a:endParaRPr lang="en-US" altLang="zh-TW" sz="2000" b="0" dirty="0" smtClean="0"/>
          </a:p>
        </p:txBody>
      </p:sp>
      <p:sp>
        <p:nvSpPr>
          <p:cNvPr id="7" name="矩形 6"/>
          <p:cNvSpPr/>
          <p:nvPr/>
        </p:nvSpPr>
        <p:spPr>
          <a:xfrm>
            <a:off x="3132138" y="3860800"/>
            <a:ext cx="1295400" cy="436563"/>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L-圖案 1"/>
          <p:cNvSpPr/>
          <p:nvPr/>
        </p:nvSpPr>
        <p:spPr>
          <a:xfrm rot="16200000">
            <a:off x="4391819" y="3680619"/>
            <a:ext cx="1223963" cy="3889375"/>
          </a:xfrm>
          <a:prstGeom prst="corner">
            <a:avLst>
              <a:gd name="adj1" fmla="val 214829"/>
              <a:gd name="adj2" fmla="val 11725"/>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向右箭號圖說文字 2"/>
          <p:cNvSpPr/>
          <p:nvPr/>
        </p:nvSpPr>
        <p:spPr>
          <a:xfrm>
            <a:off x="1547813" y="3860800"/>
            <a:ext cx="1584325" cy="431800"/>
          </a:xfrm>
          <a:prstGeom prst="rightArrowCallout">
            <a:avLst>
              <a:gd name="adj1" fmla="val 25000"/>
              <a:gd name="adj2" fmla="val 25000"/>
              <a:gd name="adj3" fmla="val 25000"/>
              <a:gd name="adj4" fmla="val 80142"/>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向右箭號 3"/>
          <p:cNvSpPr/>
          <p:nvPr/>
        </p:nvSpPr>
        <p:spPr>
          <a:xfrm>
            <a:off x="1536700" y="6021388"/>
            <a:ext cx="1450975" cy="287337"/>
          </a:xfrm>
          <a:prstGeom prst="rightArrow">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4067175" y="2060575"/>
            <a:ext cx="288925" cy="144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4503738" y="4297363"/>
            <a:ext cx="284162" cy="2111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359025"/>
            <a:ext cx="7608887"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4437063"/>
            <a:ext cx="9107488"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標題 1"/>
          <p:cNvSpPr>
            <a:spLocks noGrp="1"/>
          </p:cNvSpPr>
          <p:nvPr>
            <p:ph type="title"/>
          </p:nvPr>
        </p:nvSpPr>
        <p:spPr>
          <a:xfrm>
            <a:off x="130175" y="533400"/>
            <a:ext cx="8883650" cy="838200"/>
          </a:xfrm>
        </p:spPr>
        <p:txBody>
          <a:bodyPr/>
          <a:lstStyle/>
          <a:p>
            <a:r>
              <a:rPr lang="en-US" altLang="zh-TW" smtClean="0"/>
              <a:t>The real case of the DOS attack</a:t>
            </a:r>
            <a:endParaRPr lang="zh-TW" altLang="en-US" smtClean="0"/>
          </a:p>
        </p:txBody>
      </p:sp>
      <p:sp>
        <p:nvSpPr>
          <p:cNvPr id="48133" name="內容版面配置區 2"/>
          <p:cNvSpPr>
            <a:spLocks noGrp="1"/>
          </p:cNvSpPr>
          <p:nvPr>
            <p:ph idx="1"/>
          </p:nvPr>
        </p:nvSpPr>
        <p:spPr>
          <a:xfrm>
            <a:off x="277813" y="1628775"/>
            <a:ext cx="8542337" cy="1095375"/>
          </a:xfrm>
        </p:spPr>
        <p:txBody>
          <a:bodyPr/>
          <a:lstStyle/>
          <a:p>
            <a:pPr>
              <a:buFont typeface="Wingdings" pitchFamily="2" charset="2"/>
              <a:buChar char="Ø"/>
            </a:pPr>
            <a:r>
              <a:rPr lang="en-US" altLang="zh-TW" sz="2000" b="0" smtClean="0">
                <a:sym typeface="Wingdings" pitchFamily="2" charset="2"/>
              </a:rPr>
              <a:t>The administrator can see the information of  the attack by clicking the block</a:t>
            </a:r>
            <a:r>
              <a:rPr lang="zh-TW" altLang="en-US" sz="2000" b="0" smtClean="0">
                <a:sym typeface="Wingdings" pitchFamily="2" charset="2"/>
              </a:rPr>
              <a:t> </a:t>
            </a:r>
            <a:r>
              <a:rPr lang="en-US" altLang="zh-TW" sz="2000" b="0" smtClean="0">
                <a:sym typeface="Wingdings" pitchFamily="2" charset="2"/>
              </a:rPr>
              <a:t>on the abnormal traffic matrix. </a:t>
            </a:r>
            <a:endParaRPr lang="en-US" altLang="zh-TW" sz="2000" b="0" smtClean="0"/>
          </a:p>
        </p:txBody>
      </p:sp>
      <p:sp>
        <p:nvSpPr>
          <p:cNvPr id="48134"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9E1FE6A3-477F-4E5A-8B54-54C3133F003A}" type="slidenum">
              <a:rPr kumimoji="0" lang="en-US" altLang="zh-TW" sz="1000" b="0" smtClean="0">
                <a:solidFill>
                  <a:srgbClr val="66FF33"/>
                </a:solidFill>
                <a:latin typeface="Arial Black" pitchFamily="34" charset="0"/>
              </a:rPr>
              <a:pPr eaLnBrk="1" hangingPunct="1">
                <a:spcBef>
                  <a:spcPct val="0"/>
                </a:spcBef>
                <a:buClrTx/>
                <a:buFontTx/>
                <a:buNone/>
              </a:pPr>
              <a:t>18</a:t>
            </a:fld>
            <a:endParaRPr kumimoji="0" lang="en-US" altLang="zh-TW" sz="1000" b="0" smtClean="0">
              <a:solidFill>
                <a:srgbClr val="66FF33"/>
              </a:solidFill>
              <a:latin typeface="Arial Black" pitchFamily="34" charset="0"/>
            </a:endParaRPr>
          </a:p>
        </p:txBody>
      </p:sp>
      <p:sp>
        <p:nvSpPr>
          <p:cNvPr id="8" name="橢圓 7"/>
          <p:cNvSpPr/>
          <p:nvPr/>
        </p:nvSpPr>
        <p:spPr bwMode="auto">
          <a:xfrm>
            <a:off x="3694113" y="3370263"/>
            <a:ext cx="490537" cy="519112"/>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n>
                <a:solidFill>
                  <a:schemeClr val="tx1"/>
                </a:solidFill>
                <a:prstDash val="dash"/>
              </a:ln>
            </a:endParaRPr>
          </a:p>
        </p:txBody>
      </p:sp>
      <p:sp>
        <p:nvSpPr>
          <p:cNvPr id="5" name="弧形箭號 (左彎) 4"/>
          <p:cNvSpPr/>
          <p:nvPr/>
        </p:nvSpPr>
        <p:spPr>
          <a:xfrm flipH="1">
            <a:off x="2916238" y="3500438"/>
            <a:ext cx="654050" cy="1223962"/>
          </a:xfrm>
          <a:prstGeom prst="curvedLeftArrow">
            <a:avLst/>
          </a:prstGeom>
          <a:solidFill>
            <a:schemeClr val="accent2">
              <a:lumMod val="60000"/>
              <a:lumOff val="4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 name="矩形 1"/>
          <p:cNvSpPr/>
          <p:nvPr/>
        </p:nvSpPr>
        <p:spPr>
          <a:xfrm>
            <a:off x="3478213" y="6165850"/>
            <a:ext cx="431800" cy="7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1619250" y="6273800"/>
            <a:ext cx="536575" cy="7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1744663" y="6403975"/>
            <a:ext cx="433387" cy="7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1119188" y="3541713"/>
            <a:ext cx="768350"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4" name="Picture 12" descr="C:\Users\John\Desktop\55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075" y="2978150"/>
            <a:ext cx="475297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標題 1"/>
          <p:cNvSpPr>
            <a:spLocks noGrp="1"/>
          </p:cNvSpPr>
          <p:nvPr>
            <p:ph type="title"/>
          </p:nvPr>
        </p:nvSpPr>
        <p:spPr>
          <a:xfrm>
            <a:off x="130175" y="533400"/>
            <a:ext cx="8883650" cy="838200"/>
          </a:xfrm>
        </p:spPr>
        <p:txBody>
          <a:bodyPr/>
          <a:lstStyle/>
          <a:p>
            <a:r>
              <a:rPr lang="en-US" altLang="zh-TW" dirty="0" smtClean="0"/>
              <a:t>The real case of the DOS attack (cont.)</a:t>
            </a:r>
            <a:endParaRPr lang="zh-TW" altLang="en-US" dirty="0" smtClean="0"/>
          </a:p>
        </p:txBody>
      </p:sp>
      <p:sp>
        <p:nvSpPr>
          <p:cNvPr id="49156" name="內容版面配置區 2"/>
          <p:cNvSpPr>
            <a:spLocks noGrp="1"/>
          </p:cNvSpPr>
          <p:nvPr>
            <p:ph idx="1"/>
          </p:nvPr>
        </p:nvSpPr>
        <p:spPr>
          <a:xfrm>
            <a:off x="277813" y="1628775"/>
            <a:ext cx="7778750" cy="1095375"/>
          </a:xfrm>
        </p:spPr>
        <p:txBody>
          <a:bodyPr/>
          <a:lstStyle/>
          <a:p>
            <a:pPr>
              <a:buFont typeface="Wingdings" pitchFamily="2" charset="2"/>
              <a:buChar char="Ø"/>
            </a:pPr>
            <a:r>
              <a:rPr lang="en-US" altLang="zh-TW" sz="2000" b="0" smtClean="0">
                <a:sym typeface="Wingdings" pitchFamily="2" charset="2"/>
              </a:rPr>
              <a:t>If the administrator wants to see the detail information of the attack, he can zoom-in by clicking the number of Flows.</a:t>
            </a:r>
            <a:endParaRPr lang="en-US" altLang="zh-TW" sz="2000" b="0" smtClean="0"/>
          </a:p>
        </p:txBody>
      </p:sp>
      <p:sp>
        <p:nvSpPr>
          <p:cNvPr id="49157"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E664BADF-9517-44E9-82A4-52D15AEA8FE9}" type="slidenum">
              <a:rPr kumimoji="0" lang="en-US" altLang="zh-TW" sz="1000" b="0" smtClean="0">
                <a:solidFill>
                  <a:srgbClr val="66FF33"/>
                </a:solidFill>
                <a:latin typeface="Arial Black" pitchFamily="34" charset="0"/>
              </a:rPr>
              <a:pPr eaLnBrk="1" hangingPunct="1">
                <a:spcBef>
                  <a:spcPct val="0"/>
                </a:spcBef>
                <a:buClrTx/>
                <a:buFontTx/>
                <a:buNone/>
              </a:pPr>
              <a:t>19</a:t>
            </a:fld>
            <a:endParaRPr kumimoji="0" lang="en-US" altLang="zh-TW" sz="1000" b="0" smtClean="0">
              <a:solidFill>
                <a:srgbClr val="66FF33"/>
              </a:solidFill>
              <a:latin typeface="Arial Black" pitchFamily="34" charset="0"/>
            </a:endParaRPr>
          </a:p>
        </p:txBody>
      </p:sp>
      <p:pic>
        <p:nvPicPr>
          <p:cNvPr id="49158"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349500"/>
            <a:ext cx="89550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橢圓 10"/>
          <p:cNvSpPr/>
          <p:nvPr/>
        </p:nvSpPr>
        <p:spPr>
          <a:xfrm>
            <a:off x="4613275" y="2290763"/>
            <a:ext cx="863600" cy="493712"/>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n>
                <a:solidFill>
                  <a:schemeClr val="tx1"/>
                </a:solidFill>
                <a:prstDash val="dash"/>
              </a:ln>
            </a:endParaRPr>
          </a:p>
        </p:txBody>
      </p:sp>
      <p:pic>
        <p:nvPicPr>
          <p:cNvPr id="7" name="圖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100" y="2978150"/>
            <a:ext cx="411797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上彎箭號 12"/>
          <p:cNvSpPr/>
          <p:nvPr/>
        </p:nvSpPr>
        <p:spPr>
          <a:xfrm flipH="1" flipV="1">
            <a:off x="4067175" y="2462213"/>
            <a:ext cx="431800" cy="471487"/>
          </a:xfrm>
          <a:prstGeom prst="bentUpArrow">
            <a:avLst>
              <a:gd name="adj1" fmla="val 25280"/>
              <a:gd name="adj2" fmla="val 34486"/>
              <a:gd name="adj3" fmla="val 34487"/>
            </a:avLst>
          </a:prstGeom>
          <a:solidFill>
            <a:schemeClr val="accent2">
              <a:lumMod val="60000"/>
              <a:lumOff val="4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上彎箭號 17"/>
          <p:cNvSpPr/>
          <p:nvPr/>
        </p:nvSpPr>
        <p:spPr>
          <a:xfrm flipV="1">
            <a:off x="5580063" y="2455863"/>
            <a:ext cx="504825" cy="484187"/>
          </a:xfrm>
          <a:prstGeom prst="bentUpArrow">
            <a:avLst/>
          </a:prstGeom>
          <a:solidFill>
            <a:schemeClr val="accent2">
              <a:lumMod val="60000"/>
              <a:lumOff val="4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3521075" y="2538413"/>
            <a:ext cx="422275" cy="109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38924"/>
                                        </p:tgtEl>
                                        <p:attrNameLst>
                                          <p:attrName>style.visibility</p:attrName>
                                        </p:attrNameLst>
                                      </p:cBhvr>
                                      <p:to>
                                        <p:strVal val="visible"/>
                                      </p:to>
                                    </p:set>
                                    <p:animEffect transition="in" filter="fade">
                                      <p:cBhvr>
                                        <p:cTn id="16" dur="500"/>
                                        <p:tgtEl>
                                          <p:spTgt spid="3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5201"/>
            <a:ext cx="9144000" cy="4640103"/>
          </a:xfrm>
          <a:prstGeom prst="rect">
            <a:avLst/>
          </a:prstGeom>
        </p:spPr>
      </p:pic>
      <p:sp>
        <p:nvSpPr>
          <p:cNvPr id="30722" name="標題 5"/>
          <p:cNvSpPr>
            <a:spLocks noGrp="1"/>
          </p:cNvSpPr>
          <p:nvPr>
            <p:ph type="title"/>
          </p:nvPr>
        </p:nvSpPr>
        <p:spPr>
          <a:xfrm>
            <a:off x="152400" y="461963"/>
            <a:ext cx="8991600" cy="966787"/>
          </a:xfrm>
        </p:spPr>
        <p:txBody>
          <a:bodyPr/>
          <a:lstStyle/>
          <a:p>
            <a:pPr eaLnBrk="1" hangingPunct="1"/>
            <a:r>
              <a:rPr lang="en-US" altLang="zh-TW" dirty="0" smtClean="0"/>
              <a:t> The FM series can be deployed in inline mode to prevent the cyber-intrusion and the cyber-attack</a:t>
            </a:r>
            <a:endParaRPr lang="zh-TW" altLang="en-US" dirty="0" smtClean="0"/>
          </a:p>
        </p:txBody>
      </p:sp>
      <p:sp>
        <p:nvSpPr>
          <p:cNvPr id="30723"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3A226F6D-CC49-458D-8C85-A991F6D76AAB}" type="slidenum">
              <a:rPr kumimoji="0" lang="en-US" altLang="zh-TW" sz="1000" b="0" smtClean="0">
                <a:solidFill>
                  <a:srgbClr val="66FF33"/>
                </a:solidFill>
                <a:latin typeface="Arial Black" pitchFamily="34" charset="0"/>
              </a:rPr>
              <a:pPr eaLnBrk="1" hangingPunct="1">
                <a:spcBef>
                  <a:spcPct val="0"/>
                </a:spcBef>
                <a:buClrTx/>
                <a:buFontTx/>
                <a:buNone/>
              </a:pPr>
              <a:t>2</a:t>
            </a:fld>
            <a:endParaRPr kumimoji="0" lang="en-US" altLang="zh-TW" sz="1000" b="0" smtClean="0">
              <a:solidFill>
                <a:srgbClr val="66FF33"/>
              </a:solidFill>
              <a:latin typeface="Arial Black" pitchFamily="34" charset="0"/>
            </a:endParaRPr>
          </a:p>
        </p:txBody>
      </p:sp>
      <p:sp>
        <p:nvSpPr>
          <p:cNvPr id="30725" name="文字方塊 1"/>
          <p:cNvSpPr txBox="1">
            <a:spLocks noChangeArrowheads="1"/>
          </p:cNvSpPr>
          <p:nvPr/>
        </p:nvSpPr>
        <p:spPr bwMode="auto">
          <a:xfrm>
            <a:off x="144016" y="2852936"/>
            <a:ext cx="14036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r>
              <a:rPr lang="en-US" altLang="zh-TW" sz="1200" b="0" dirty="0">
                <a:solidFill>
                  <a:srgbClr val="0000CC"/>
                </a:solidFill>
                <a:latin typeface="Calibri" pitchFamily="34" charset="0"/>
              </a:rPr>
              <a:t>When the hackers use the devices on the relay attack, the </a:t>
            </a:r>
            <a:r>
              <a:rPr lang="en-US" altLang="zh-TW" sz="1200" b="0" dirty="0" smtClean="0">
                <a:solidFill>
                  <a:srgbClr val="0000CC"/>
                </a:solidFill>
                <a:latin typeface="Calibri" pitchFamily="34" charset="0"/>
              </a:rPr>
              <a:t>FM</a:t>
            </a:r>
            <a:r>
              <a:rPr lang="zh-TW" altLang="en-US" sz="1200" b="0" dirty="0" smtClean="0">
                <a:solidFill>
                  <a:srgbClr val="0000CC"/>
                </a:solidFill>
                <a:latin typeface="Calibri" pitchFamily="34" charset="0"/>
              </a:rPr>
              <a:t> </a:t>
            </a:r>
            <a:r>
              <a:rPr lang="en-US" altLang="zh-TW" sz="1200" b="0" dirty="0" smtClean="0">
                <a:solidFill>
                  <a:srgbClr val="0000CC"/>
                </a:solidFill>
                <a:latin typeface="Calibri" pitchFamily="34" charset="0"/>
              </a:rPr>
              <a:t>series will </a:t>
            </a:r>
            <a:r>
              <a:rPr lang="en-US" altLang="zh-TW" sz="1200" b="0" dirty="0">
                <a:solidFill>
                  <a:srgbClr val="0000CC"/>
                </a:solidFill>
                <a:latin typeface="Calibri" pitchFamily="34" charset="0"/>
              </a:rPr>
              <a:t>detect and send the ACL commands to the core switch automatically to block this attack.</a:t>
            </a:r>
            <a:endParaRPr lang="zh-TW" altLang="en-US" sz="1200" b="0" dirty="0">
              <a:solidFill>
                <a:srgbClr val="0000CC"/>
              </a:solidFill>
              <a:latin typeface="Calibri" pitchFamily="34" charset="0"/>
            </a:endParaRPr>
          </a:p>
        </p:txBody>
      </p:sp>
      <p:sp>
        <p:nvSpPr>
          <p:cNvPr id="30726" name="文字方塊 2"/>
          <p:cNvSpPr txBox="1">
            <a:spLocks noChangeArrowheads="1"/>
          </p:cNvSpPr>
          <p:nvPr/>
        </p:nvSpPr>
        <p:spPr bwMode="auto">
          <a:xfrm>
            <a:off x="2411413" y="3808413"/>
            <a:ext cx="41767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r>
              <a:rPr lang="en-US" altLang="zh-TW" sz="1200" b="0" dirty="0">
                <a:solidFill>
                  <a:srgbClr val="0000CC"/>
                </a:solidFill>
                <a:latin typeface="Calibri" pitchFamily="34" charset="0"/>
              </a:rPr>
              <a:t>The </a:t>
            </a:r>
            <a:r>
              <a:rPr lang="en-US" altLang="zh-TW" sz="1200" b="0" dirty="0" smtClean="0">
                <a:solidFill>
                  <a:srgbClr val="0000CC"/>
                </a:solidFill>
                <a:latin typeface="Calibri" pitchFamily="34" charset="0"/>
              </a:rPr>
              <a:t>FM series </a:t>
            </a:r>
            <a:r>
              <a:rPr lang="en-US" altLang="zh-TW" sz="1200" b="0" dirty="0">
                <a:solidFill>
                  <a:srgbClr val="0000CC"/>
                </a:solidFill>
                <a:latin typeface="Calibri" pitchFamily="34" charset="0"/>
              </a:rPr>
              <a:t>will block the hackers automatically by sending the ACL commands to the switch while they try to attack the intranet.</a:t>
            </a:r>
            <a:r>
              <a:rPr lang="zh-TW" altLang="en-US" sz="1200" b="0" dirty="0">
                <a:solidFill>
                  <a:srgbClr val="0000CC"/>
                </a:solidFill>
                <a:latin typeface="Calibri" pitchFamily="34" charset="0"/>
              </a:rPr>
              <a:t> </a:t>
            </a:r>
            <a:endParaRPr lang="en-US" altLang="zh-TW" sz="1200" b="0" dirty="0">
              <a:solidFill>
                <a:srgbClr val="0000CC"/>
              </a:solidFill>
              <a:latin typeface="Calibri" pitchFamily="34" charset="0"/>
            </a:endParaRPr>
          </a:p>
        </p:txBody>
      </p:sp>
      <p:sp>
        <p:nvSpPr>
          <p:cNvPr id="30727" name="文字方塊 3"/>
          <p:cNvSpPr txBox="1">
            <a:spLocks noChangeArrowheads="1"/>
          </p:cNvSpPr>
          <p:nvPr/>
        </p:nvSpPr>
        <p:spPr bwMode="auto">
          <a:xfrm>
            <a:off x="3851275" y="4494213"/>
            <a:ext cx="3241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r>
              <a:rPr lang="en-US" altLang="zh-TW" sz="1200" b="0" dirty="0">
                <a:solidFill>
                  <a:srgbClr val="FF0000"/>
                </a:solidFill>
                <a:latin typeface="Calibri" pitchFamily="34" charset="0"/>
              </a:rPr>
              <a:t>Hackers will try to compromise the </a:t>
            </a:r>
          </a:p>
          <a:p>
            <a:pPr eaLnBrk="1" hangingPunct="1">
              <a:spcBef>
                <a:spcPct val="0"/>
              </a:spcBef>
              <a:buClrTx/>
              <a:buFontTx/>
              <a:buNone/>
            </a:pPr>
            <a:r>
              <a:rPr lang="en-US" altLang="zh-TW" sz="1200" b="0" dirty="0">
                <a:solidFill>
                  <a:srgbClr val="FF0000"/>
                </a:solidFill>
                <a:latin typeface="Calibri" pitchFamily="34" charset="0"/>
              </a:rPr>
              <a:t>computers on the intranet by a range of methods such as </a:t>
            </a:r>
            <a:r>
              <a:rPr lang="en-US" altLang="zh-TW" sz="1200" b="0" dirty="0" smtClean="0">
                <a:solidFill>
                  <a:srgbClr val="FF0000"/>
                </a:solidFill>
                <a:latin typeface="Calibri" pitchFamily="34" charset="0"/>
              </a:rPr>
              <a:t>exploiting </a:t>
            </a:r>
            <a:r>
              <a:rPr lang="en-US" altLang="zh-TW" sz="1200" b="0" dirty="0">
                <a:solidFill>
                  <a:srgbClr val="FF0000"/>
                </a:solidFill>
                <a:latin typeface="Calibri" pitchFamily="34" charset="0"/>
              </a:rPr>
              <a:t>vulnerable Apps, spear phishing, etc. They use the infected machines to compromise other computers or servers on the network. </a:t>
            </a:r>
            <a:endParaRPr lang="zh-TW" altLang="en-US" sz="1200" b="0" dirty="0">
              <a:solidFill>
                <a:srgbClr val="FF0000"/>
              </a:solidFill>
              <a:latin typeface="Calibri" pitchFamily="34" charset="0"/>
            </a:endParaRPr>
          </a:p>
        </p:txBody>
      </p:sp>
      <p:sp>
        <p:nvSpPr>
          <p:cNvPr id="30728" name="文字方塊 4"/>
          <p:cNvSpPr txBox="1">
            <a:spLocks noChangeArrowheads="1"/>
          </p:cNvSpPr>
          <p:nvPr/>
        </p:nvSpPr>
        <p:spPr bwMode="auto">
          <a:xfrm>
            <a:off x="3924300" y="5694363"/>
            <a:ext cx="4895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r>
              <a:rPr lang="en-US" altLang="zh-TW" sz="1200" b="0" dirty="0">
                <a:latin typeface="Calibri" pitchFamily="34" charset="0"/>
              </a:rPr>
              <a:t>There are two ways to automatically block the attacks from the hackers.</a:t>
            </a:r>
          </a:p>
          <a:p>
            <a:pPr eaLnBrk="1" hangingPunct="1">
              <a:spcBef>
                <a:spcPct val="0"/>
              </a:spcBef>
              <a:buClrTx/>
              <a:buFontTx/>
              <a:buNone/>
            </a:pPr>
            <a:r>
              <a:rPr lang="zh-TW" altLang="en-US" sz="800" b="0" dirty="0">
                <a:latin typeface="Calibri" pitchFamily="34" charset="0"/>
              </a:rPr>
              <a:t>◎</a:t>
            </a:r>
            <a:r>
              <a:rPr lang="zh-TW" altLang="en-US" sz="1200" b="0" dirty="0">
                <a:latin typeface="Calibri" pitchFamily="34" charset="0"/>
              </a:rPr>
              <a:t> </a:t>
            </a:r>
            <a:r>
              <a:rPr lang="en-US" altLang="zh-TW" sz="1200" b="0" dirty="0" smtClean="0">
                <a:latin typeface="Calibri" pitchFamily="34" charset="0"/>
              </a:rPr>
              <a:t>The FM series  </a:t>
            </a:r>
            <a:r>
              <a:rPr lang="en-US" altLang="zh-TW" sz="1200" b="0" dirty="0">
                <a:latin typeface="Calibri" pitchFamily="34" charset="0"/>
              </a:rPr>
              <a:t>can automatically block the attacks from the hackers.</a:t>
            </a:r>
            <a:endParaRPr lang="en-US" altLang="zh-TW" sz="800" b="0" dirty="0">
              <a:latin typeface="Calibri" pitchFamily="34" charset="0"/>
            </a:endParaRPr>
          </a:p>
          <a:p>
            <a:pPr marL="177800" indent="-177800" eaLnBrk="1" hangingPunct="1">
              <a:spcBef>
                <a:spcPct val="0"/>
              </a:spcBef>
              <a:buClrTx/>
              <a:buFontTx/>
              <a:buNone/>
            </a:pPr>
            <a:r>
              <a:rPr lang="zh-TW" altLang="en-US" sz="800" b="0" dirty="0">
                <a:latin typeface="Calibri" pitchFamily="34" charset="0"/>
              </a:rPr>
              <a:t>◎</a:t>
            </a:r>
            <a:r>
              <a:rPr lang="en-US" altLang="zh-TW" sz="800" b="0" dirty="0">
                <a:latin typeface="Calibri" pitchFamily="34" charset="0"/>
              </a:rPr>
              <a:t>  </a:t>
            </a:r>
            <a:r>
              <a:rPr lang="en-US" altLang="zh-TW" sz="1200" b="0" dirty="0" smtClean="0">
                <a:latin typeface="Calibri" pitchFamily="34" charset="0"/>
              </a:rPr>
              <a:t>The FM series  </a:t>
            </a:r>
            <a:r>
              <a:rPr lang="en-US" altLang="zh-TW" sz="1200" b="0" dirty="0">
                <a:latin typeface="Calibri" pitchFamily="34" charset="0"/>
              </a:rPr>
              <a:t>can automatically send the ACL commands to the Core Switch </a:t>
            </a:r>
            <a:r>
              <a:rPr lang="en-US" altLang="zh-TW" sz="1200" b="0" dirty="0" smtClean="0">
                <a:latin typeface="Calibri" pitchFamily="34" charset="0"/>
              </a:rPr>
              <a:t> to </a:t>
            </a:r>
            <a:r>
              <a:rPr lang="en-US" altLang="zh-TW" sz="1200" b="0" dirty="0">
                <a:latin typeface="Calibri" pitchFamily="34" charset="0"/>
              </a:rPr>
              <a:t>block the attacks from the hackers.</a:t>
            </a:r>
            <a:endParaRPr lang="zh-TW" altLang="en-US" sz="1200" b="0"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a:xfrm>
            <a:off x="152400" y="533400"/>
            <a:ext cx="8991600" cy="838200"/>
          </a:xfrm>
        </p:spPr>
        <p:txBody>
          <a:bodyPr/>
          <a:lstStyle/>
          <a:p>
            <a:r>
              <a:rPr lang="en-US" altLang="zh-TW" dirty="0" smtClean="0">
                <a:latin typeface="標楷體" pitchFamily="65" charset="-120"/>
                <a:ea typeface="標楷體" pitchFamily="65" charset="-120"/>
              </a:rPr>
              <a:t>Compare FM series with IPS</a:t>
            </a:r>
            <a:r>
              <a:rPr lang="zh-TW" altLang="en-US" dirty="0">
                <a:latin typeface="標楷體" pitchFamily="65" charset="-120"/>
                <a:ea typeface="標楷體" pitchFamily="65" charset="-120"/>
              </a:rPr>
              <a:t> </a:t>
            </a:r>
            <a:r>
              <a:rPr lang="en-US" altLang="zh-TW" dirty="0" smtClean="0">
                <a:latin typeface="標楷體" pitchFamily="65" charset="-120"/>
                <a:ea typeface="標楷體" pitchFamily="65" charset="-120"/>
              </a:rPr>
              <a:t>product</a:t>
            </a:r>
            <a:endParaRPr lang="zh-TW" altLang="en-US" dirty="0" smtClean="0">
              <a:latin typeface="標楷體" pitchFamily="65" charset="-120"/>
              <a:ea typeface="標楷體" pitchFamily="65" charset="-120"/>
            </a:endParaRPr>
          </a:p>
        </p:txBody>
      </p:sp>
      <p:sp>
        <p:nvSpPr>
          <p:cNvPr id="32771"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190ED741-BEFE-496E-A8AE-A9A61174C963}" type="slidenum">
              <a:rPr kumimoji="0" lang="en-US" altLang="zh-TW" smtClean="0">
                <a:solidFill>
                  <a:srgbClr val="66FF33"/>
                </a:solidFill>
                <a:latin typeface="Arial Black" pitchFamily="34" charset="0"/>
              </a:rPr>
              <a:pPr eaLnBrk="1" hangingPunct="1"/>
              <a:t>20</a:t>
            </a:fld>
            <a:endParaRPr kumimoji="0" lang="en-US" altLang="zh-TW" smtClean="0">
              <a:solidFill>
                <a:srgbClr val="66FF33"/>
              </a:solidFill>
              <a:latin typeface="Arial Black" pitchFamily="34" charset="0"/>
            </a:endParaRPr>
          </a:p>
        </p:txBody>
      </p:sp>
      <p:sp>
        <p:nvSpPr>
          <p:cNvPr id="32772" name="內容版面配置區 2"/>
          <p:cNvSpPr>
            <a:spLocks noGrp="1"/>
          </p:cNvSpPr>
          <p:nvPr>
            <p:ph idx="1"/>
          </p:nvPr>
        </p:nvSpPr>
        <p:spPr>
          <a:xfrm>
            <a:off x="250825" y="1484313"/>
            <a:ext cx="8542338" cy="792162"/>
          </a:xfrm>
        </p:spPr>
        <p:txBody>
          <a:bodyPr/>
          <a:lstStyle/>
          <a:p>
            <a:pPr>
              <a:buFont typeface="Wingdings" pitchFamily="2" charset="2"/>
              <a:buChar char="Ø"/>
            </a:pPr>
            <a:r>
              <a:rPr lang="en-US" altLang="zh-TW" sz="2000" b="0" dirty="0" smtClean="0">
                <a:latin typeface="標楷體" pitchFamily="65" charset="-120"/>
                <a:ea typeface="標楷體" pitchFamily="65" charset="-120"/>
              </a:rPr>
              <a:t>The following figure is the campus network architecture of the </a:t>
            </a:r>
            <a:br>
              <a:rPr lang="en-US" altLang="zh-TW" sz="2000" b="0" dirty="0" smtClean="0">
                <a:latin typeface="標楷體" pitchFamily="65" charset="-120"/>
                <a:ea typeface="標楷體" pitchFamily="65" charset="-120"/>
              </a:rPr>
            </a:br>
            <a:r>
              <a:rPr lang="en-US" altLang="zh-TW" sz="2000" b="0" dirty="0" smtClean="0">
                <a:latin typeface="標楷體" pitchFamily="65" charset="-120"/>
                <a:ea typeface="標楷體" pitchFamily="65" charset="-120"/>
              </a:rPr>
              <a:t>university in Taiwan. </a:t>
            </a:r>
            <a:endParaRPr lang="zh-TW" altLang="en-US" sz="2000" b="0" dirty="0" smtClean="0">
              <a:latin typeface="標楷體" pitchFamily="65" charset="-120"/>
              <a:ea typeface="標楷體" pitchFamily="65" charset="-120"/>
            </a:endParaRPr>
          </a:p>
        </p:txBody>
      </p:sp>
      <p:pic>
        <p:nvPicPr>
          <p:cNvPr id="3277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563" y="2276475"/>
            <a:ext cx="776287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22310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152400" y="533400"/>
            <a:ext cx="8991600" cy="838200"/>
          </a:xfrm>
        </p:spPr>
        <p:txBody>
          <a:bodyPr/>
          <a:lstStyle/>
          <a:p>
            <a:r>
              <a:rPr lang="en-US" altLang="zh-TW" dirty="0" smtClean="0">
                <a:latin typeface="標楷體" pitchFamily="65" charset="-120"/>
                <a:ea typeface="標楷體" pitchFamily="65" charset="-120"/>
              </a:rPr>
              <a:t>Case 1</a:t>
            </a:r>
            <a:endParaRPr lang="zh-TW" altLang="en-US" dirty="0" smtClean="0">
              <a:latin typeface="標楷體" pitchFamily="65" charset="-120"/>
              <a:ea typeface="標楷體" pitchFamily="65" charset="-120"/>
            </a:endParaRPr>
          </a:p>
        </p:txBody>
      </p:sp>
      <p:sp>
        <p:nvSpPr>
          <p:cNvPr id="33795"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7C4FF08A-C44E-4DB7-AB0D-B414C92AC861}" type="slidenum">
              <a:rPr kumimoji="0" lang="en-US" altLang="zh-TW" smtClean="0">
                <a:solidFill>
                  <a:srgbClr val="66FF33"/>
                </a:solidFill>
                <a:latin typeface="Arial Black" pitchFamily="34" charset="0"/>
              </a:rPr>
              <a:pPr eaLnBrk="1" hangingPunct="1"/>
              <a:t>21</a:t>
            </a:fld>
            <a:endParaRPr kumimoji="0" lang="en-US" altLang="zh-TW" smtClean="0">
              <a:solidFill>
                <a:srgbClr val="66FF33"/>
              </a:solidFill>
              <a:latin typeface="Arial Black" pitchFamily="34" charset="0"/>
            </a:endParaRPr>
          </a:p>
        </p:txBody>
      </p:sp>
      <p:pic>
        <p:nvPicPr>
          <p:cNvPr id="33797"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3" y="2780928"/>
            <a:ext cx="7546975"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圖片 4"/>
          <p:cNvPicPr>
            <a:picLocks noChangeAspect="1"/>
          </p:cNvPicPr>
          <p:nvPr/>
        </p:nvPicPr>
        <p:blipFill rotWithShape="1">
          <a:blip r:embed="rId4">
            <a:extLst>
              <a:ext uri="{28A0092B-C50C-407E-A947-70E740481C1C}">
                <a14:useLocalDpi xmlns:a14="http://schemas.microsoft.com/office/drawing/2010/main" val="0"/>
              </a:ext>
            </a:extLst>
          </a:blip>
          <a:srcRect t="18083" b="53500"/>
          <a:stretch/>
        </p:blipFill>
        <p:spPr bwMode="auto">
          <a:xfrm>
            <a:off x="0" y="4869160"/>
            <a:ext cx="9144000" cy="16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內容版面配置區 2"/>
          <p:cNvSpPr>
            <a:spLocks noGrp="1"/>
          </p:cNvSpPr>
          <p:nvPr>
            <p:ph idx="1"/>
          </p:nvPr>
        </p:nvSpPr>
        <p:spPr>
          <a:xfrm>
            <a:off x="250825" y="1484312"/>
            <a:ext cx="8542338" cy="1368623"/>
          </a:xfrm>
        </p:spPr>
        <p:txBody>
          <a:bodyPr/>
          <a:lstStyle/>
          <a:p>
            <a:pPr>
              <a:buFont typeface="Wingdings" pitchFamily="2" charset="2"/>
              <a:buChar char="Ø"/>
            </a:pPr>
            <a:r>
              <a:rPr lang="en-US" altLang="zh-TW" sz="2000" b="0" dirty="0" smtClean="0">
                <a:latin typeface="標楷體" pitchFamily="65" charset="-120"/>
                <a:ea typeface="標楷體" pitchFamily="65" charset="-120"/>
              </a:rPr>
              <a:t>The following figure showed the FM series detected a anomalous event. A external IP(45.63.127.17) was used to intrude the internal device(140.*.*.247).. We can know the external device located in Japan.</a:t>
            </a:r>
          </a:p>
        </p:txBody>
      </p:sp>
    </p:spTree>
    <p:extLst>
      <p:ext uri="{BB962C8B-B14F-4D97-AF65-F5344CB8AC3E}">
        <p14:creationId xmlns:p14="http://schemas.microsoft.com/office/powerpoint/2010/main" val="250381715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152400" y="533400"/>
            <a:ext cx="8991600" cy="838200"/>
          </a:xfrm>
        </p:spPr>
        <p:txBody>
          <a:bodyPr/>
          <a:lstStyle/>
          <a:p>
            <a:r>
              <a:rPr lang="en-US" altLang="zh-TW" dirty="0" smtClean="0">
                <a:latin typeface="標楷體" pitchFamily="65" charset="-120"/>
                <a:ea typeface="標楷體" pitchFamily="65" charset="-120"/>
              </a:rPr>
              <a:t>Case 1 (cont.)</a:t>
            </a:r>
            <a:endParaRPr lang="zh-TW" altLang="en-US" dirty="0" smtClean="0">
              <a:latin typeface="標楷體" pitchFamily="65" charset="-120"/>
              <a:ea typeface="標楷體" pitchFamily="65" charset="-120"/>
            </a:endParaRPr>
          </a:p>
        </p:txBody>
      </p:sp>
      <p:sp>
        <p:nvSpPr>
          <p:cNvPr id="34819"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35F569B1-9BDF-4A50-BAC1-01A7D45CF730}" type="slidenum">
              <a:rPr kumimoji="0" lang="en-US" altLang="zh-TW" smtClean="0">
                <a:solidFill>
                  <a:srgbClr val="66FF33"/>
                </a:solidFill>
                <a:latin typeface="Arial Black" pitchFamily="34" charset="0"/>
              </a:rPr>
              <a:pPr eaLnBrk="1" hangingPunct="1"/>
              <a:t>22</a:t>
            </a:fld>
            <a:endParaRPr kumimoji="0" lang="en-US" altLang="zh-TW" smtClean="0">
              <a:solidFill>
                <a:srgbClr val="66FF33"/>
              </a:solidFill>
              <a:latin typeface="Arial Black" pitchFamily="34" charset="0"/>
            </a:endParaRPr>
          </a:p>
        </p:txBody>
      </p:sp>
      <p:sp>
        <p:nvSpPr>
          <p:cNvPr id="34820" name="內容版面配置區 2"/>
          <p:cNvSpPr>
            <a:spLocks noGrp="1"/>
          </p:cNvSpPr>
          <p:nvPr>
            <p:ph idx="1"/>
          </p:nvPr>
        </p:nvSpPr>
        <p:spPr>
          <a:xfrm>
            <a:off x="250825" y="1484313"/>
            <a:ext cx="8542338" cy="792162"/>
          </a:xfrm>
        </p:spPr>
        <p:txBody>
          <a:bodyPr/>
          <a:lstStyle/>
          <a:p>
            <a:pPr>
              <a:buFont typeface="Wingdings" pitchFamily="2" charset="2"/>
              <a:buChar char="Ø"/>
            </a:pPr>
            <a:r>
              <a:rPr lang="en-US" altLang="zh-TW" sz="2000" b="0" dirty="0" smtClean="0">
                <a:latin typeface="標楷體" pitchFamily="65" charset="-120"/>
                <a:ea typeface="標楷體" pitchFamily="65" charset="-120"/>
              </a:rPr>
              <a:t>The IPS device did not detect this intrusion.</a:t>
            </a:r>
          </a:p>
          <a:p>
            <a:pPr>
              <a:buFont typeface="Wingdings" pitchFamily="2" charset="2"/>
              <a:buChar char="Ø"/>
            </a:pPr>
            <a:endParaRPr lang="en-US" altLang="zh-TW" sz="2000" b="0" dirty="0" smtClean="0">
              <a:latin typeface="標楷體" pitchFamily="65" charset="-120"/>
              <a:ea typeface="標楷體" pitchFamily="65" charset="-120"/>
            </a:endParaRPr>
          </a:p>
        </p:txBody>
      </p:sp>
      <p:pic>
        <p:nvPicPr>
          <p:cNvPr id="34821" name="圖片 2"/>
          <p:cNvPicPr>
            <a:picLocks noChangeAspect="1"/>
          </p:cNvPicPr>
          <p:nvPr/>
        </p:nvPicPr>
        <p:blipFill>
          <a:blip r:embed="rId3">
            <a:extLst>
              <a:ext uri="{28A0092B-C50C-407E-A947-70E740481C1C}">
                <a14:useLocalDpi xmlns:a14="http://schemas.microsoft.com/office/drawing/2010/main" val="0"/>
              </a:ext>
            </a:extLst>
          </a:blip>
          <a:srcRect b="32240"/>
          <a:stretch>
            <a:fillRect/>
          </a:stretch>
        </p:blipFill>
        <p:spPr bwMode="auto">
          <a:xfrm>
            <a:off x="-1588" y="3644900"/>
            <a:ext cx="9144001"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圖片 3"/>
          <p:cNvPicPr>
            <a:picLocks noChangeAspect="1"/>
          </p:cNvPicPr>
          <p:nvPr/>
        </p:nvPicPr>
        <p:blipFill>
          <a:blip r:embed="rId4">
            <a:extLst>
              <a:ext uri="{28A0092B-C50C-407E-A947-70E740481C1C}">
                <a14:useLocalDpi xmlns:a14="http://schemas.microsoft.com/office/drawing/2010/main" val="0"/>
              </a:ext>
            </a:extLst>
          </a:blip>
          <a:srcRect b="58237"/>
          <a:stretch>
            <a:fillRect/>
          </a:stretch>
        </p:blipFill>
        <p:spPr bwMode="auto">
          <a:xfrm>
            <a:off x="-1588" y="1916113"/>
            <a:ext cx="9144001"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07734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152400" y="533400"/>
            <a:ext cx="8991600" cy="838200"/>
          </a:xfrm>
        </p:spPr>
        <p:txBody>
          <a:bodyPr/>
          <a:lstStyle/>
          <a:p>
            <a:r>
              <a:rPr lang="en-US" altLang="zh-TW" dirty="0" smtClean="0">
                <a:latin typeface="標楷體" pitchFamily="65" charset="-120"/>
                <a:ea typeface="標楷體" pitchFamily="65" charset="-120"/>
              </a:rPr>
              <a:t>Case 2</a:t>
            </a:r>
            <a:endParaRPr lang="zh-TW" altLang="en-US" dirty="0" smtClean="0">
              <a:latin typeface="標楷體" pitchFamily="65" charset="-120"/>
              <a:ea typeface="標楷體" pitchFamily="65" charset="-120"/>
            </a:endParaRPr>
          </a:p>
        </p:txBody>
      </p:sp>
      <p:sp>
        <p:nvSpPr>
          <p:cNvPr id="35843"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0F52A884-12B7-4F2E-BED6-6DAD5069659A}" type="slidenum">
              <a:rPr kumimoji="0" lang="en-US" altLang="zh-TW" smtClean="0">
                <a:solidFill>
                  <a:srgbClr val="66FF33"/>
                </a:solidFill>
                <a:latin typeface="Arial Black" pitchFamily="34" charset="0"/>
              </a:rPr>
              <a:pPr eaLnBrk="1" hangingPunct="1"/>
              <a:t>23</a:t>
            </a:fld>
            <a:endParaRPr kumimoji="0" lang="en-US" altLang="zh-TW" smtClean="0">
              <a:solidFill>
                <a:srgbClr val="66FF33"/>
              </a:solidFill>
              <a:latin typeface="Arial Black" pitchFamily="34" charset="0"/>
            </a:endParaRPr>
          </a:p>
        </p:txBody>
      </p:sp>
      <p:pic>
        <p:nvPicPr>
          <p:cNvPr id="35845" name="圖片 2"/>
          <p:cNvPicPr>
            <a:picLocks noChangeAspect="1"/>
          </p:cNvPicPr>
          <p:nvPr/>
        </p:nvPicPr>
        <p:blipFill>
          <a:blip r:embed="rId3">
            <a:extLst>
              <a:ext uri="{28A0092B-C50C-407E-A947-70E740481C1C}">
                <a14:useLocalDpi xmlns:a14="http://schemas.microsoft.com/office/drawing/2010/main" val="0"/>
              </a:ext>
            </a:extLst>
          </a:blip>
          <a:srcRect b="23859"/>
          <a:stretch>
            <a:fillRect/>
          </a:stretch>
        </p:blipFill>
        <p:spPr bwMode="auto">
          <a:xfrm>
            <a:off x="1422400" y="2852936"/>
            <a:ext cx="62992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圖片 3"/>
          <p:cNvPicPr>
            <a:picLocks noChangeAspect="1"/>
          </p:cNvPicPr>
          <p:nvPr/>
        </p:nvPicPr>
        <p:blipFill rotWithShape="1">
          <a:blip r:embed="rId4">
            <a:extLst>
              <a:ext uri="{28A0092B-C50C-407E-A947-70E740481C1C}">
                <a14:useLocalDpi xmlns:a14="http://schemas.microsoft.com/office/drawing/2010/main" val="0"/>
              </a:ext>
            </a:extLst>
          </a:blip>
          <a:srcRect b="80613"/>
          <a:stretch/>
        </p:blipFill>
        <p:spPr bwMode="auto">
          <a:xfrm>
            <a:off x="179388" y="4725144"/>
            <a:ext cx="8785225" cy="1750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內容版面配置區 2"/>
          <p:cNvSpPr>
            <a:spLocks noGrp="1"/>
          </p:cNvSpPr>
          <p:nvPr>
            <p:ph idx="1"/>
          </p:nvPr>
        </p:nvSpPr>
        <p:spPr>
          <a:xfrm>
            <a:off x="250825" y="1484312"/>
            <a:ext cx="8542338" cy="1296615"/>
          </a:xfrm>
        </p:spPr>
        <p:txBody>
          <a:bodyPr/>
          <a:lstStyle/>
          <a:p>
            <a:pPr>
              <a:buFont typeface="Wingdings" pitchFamily="2" charset="2"/>
              <a:buChar char="Ø"/>
            </a:pPr>
            <a:r>
              <a:rPr lang="en-US" altLang="zh-TW" sz="2000" b="0" dirty="0" smtClean="0">
                <a:latin typeface="標楷體" pitchFamily="65" charset="-120"/>
                <a:ea typeface="標楷體" pitchFamily="65" charset="-120"/>
              </a:rPr>
              <a:t>The </a:t>
            </a:r>
            <a:r>
              <a:rPr lang="en-US" altLang="zh-TW" sz="2000" b="0" dirty="0">
                <a:latin typeface="標楷體" pitchFamily="65" charset="-120"/>
                <a:ea typeface="標楷體" pitchFamily="65" charset="-120"/>
              </a:rPr>
              <a:t>following figure showed the FM series detected </a:t>
            </a:r>
            <a:r>
              <a:rPr lang="en-US" altLang="zh-TW" sz="2000" b="0" dirty="0" smtClean="0">
                <a:latin typeface="標楷體" pitchFamily="65" charset="-120"/>
                <a:ea typeface="標楷體" pitchFamily="65" charset="-120"/>
              </a:rPr>
              <a:t>the port scanning. </a:t>
            </a:r>
            <a:r>
              <a:rPr lang="en-US" altLang="zh-TW" sz="2000" b="0" dirty="0">
                <a:latin typeface="標楷體" pitchFamily="65" charset="-120"/>
                <a:ea typeface="標楷體" pitchFamily="65" charset="-120"/>
              </a:rPr>
              <a:t>A external </a:t>
            </a:r>
            <a:r>
              <a:rPr lang="en-US" altLang="zh-TW" sz="2000" b="0" dirty="0" smtClean="0">
                <a:latin typeface="標楷體" pitchFamily="65" charset="-120"/>
                <a:ea typeface="標楷體" pitchFamily="65" charset="-120"/>
              </a:rPr>
              <a:t>IP(184.105.247.206) </a:t>
            </a:r>
            <a:r>
              <a:rPr lang="en-US" altLang="zh-TW" sz="2000" b="0" dirty="0">
                <a:latin typeface="標楷體" pitchFamily="65" charset="-120"/>
                <a:ea typeface="標楷體" pitchFamily="65" charset="-120"/>
              </a:rPr>
              <a:t>was used to intrude the internal </a:t>
            </a:r>
            <a:r>
              <a:rPr lang="en-US" altLang="zh-TW" sz="2000" b="0" dirty="0" smtClean="0">
                <a:latin typeface="標楷體" pitchFamily="65" charset="-120"/>
                <a:ea typeface="標楷體" pitchFamily="65" charset="-120"/>
              </a:rPr>
              <a:t>device via port 623. </a:t>
            </a:r>
            <a:r>
              <a:rPr lang="en-US" altLang="zh-TW" sz="2000" b="0" dirty="0">
                <a:latin typeface="標楷體" pitchFamily="65" charset="-120"/>
                <a:ea typeface="標楷體" pitchFamily="65" charset="-120"/>
              </a:rPr>
              <a:t>We can know the external device located in </a:t>
            </a:r>
            <a:r>
              <a:rPr lang="en-US" altLang="zh-TW" sz="2000" b="0" dirty="0" smtClean="0">
                <a:latin typeface="標楷體" pitchFamily="65" charset="-120"/>
                <a:ea typeface="標楷體" pitchFamily="65" charset="-120"/>
              </a:rPr>
              <a:t>America.</a:t>
            </a:r>
            <a:endParaRPr lang="en-US" altLang="zh-TW" sz="2000" b="0" dirty="0">
              <a:latin typeface="標楷體" pitchFamily="65" charset="-120"/>
              <a:ea typeface="標楷體" pitchFamily="65" charset="-120"/>
            </a:endParaRPr>
          </a:p>
          <a:p>
            <a:pPr>
              <a:buFont typeface="Wingdings" pitchFamily="2" charset="2"/>
              <a:buChar char="Ø"/>
            </a:pPr>
            <a:endParaRPr lang="en-US" altLang="zh-TW" sz="2000" b="0" dirty="0" smtClean="0">
              <a:latin typeface="標楷體" pitchFamily="65" charset="-120"/>
              <a:ea typeface="標楷體" pitchFamily="65" charset="-120"/>
            </a:endParaRPr>
          </a:p>
        </p:txBody>
      </p:sp>
    </p:spTree>
    <p:extLst>
      <p:ext uri="{BB962C8B-B14F-4D97-AF65-F5344CB8AC3E}">
        <p14:creationId xmlns:p14="http://schemas.microsoft.com/office/powerpoint/2010/main" val="73780844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a:xfrm>
            <a:off x="152400" y="533400"/>
            <a:ext cx="8991600" cy="838200"/>
          </a:xfrm>
        </p:spPr>
        <p:txBody>
          <a:bodyPr/>
          <a:lstStyle/>
          <a:p>
            <a:r>
              <a:rPr lang="en-US" altLang="zh-TW" dirty="0" smtClean="0">
                <a:latin typeface="標楷體" pitchFamily="65" charset="-120"/>
                <a:ea typeface="標楷體" pitchFamily="65" charset="-120"/>
              </a:rPr>
              <a:t>Case 2 (cont.)</a:t>
            </a:r>
            <a:endParaRPr lang="zh-TW" altLang="en-US" dirty="0" smtClean="0">
              <a:latin typeface="標楷體" pitchFamily="65" charset="-120"/>
              <a:ea typeface="標楷體" pitchFamily="65" charset="-120"/>
            </a:endParaRPr>
          </a:p>
        </p:txBody>
      </p:sp>
      <p:sp>
        <p:nvSpPr>
          <p:cNvPr id="36867"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C9FE855C-7C7E-4E40-9A41-D98A236C770E}" type="slidenum">
              <a:rPr kumimoji="0" lang="en-US" altLang="zh-TW" smtClean="0">
                <a:solidFill>
                  <a:srgbClr val="66FF33"/>
                </a:solidFill>
                <a:latin typeface="Arial Black" pitchFamily="34" charset="0"/>
              </a:rPr>
              <a:pPr eaLnBrk="1" hangingPunct="1"/>
              <a:t>24</a:t>
            </a:fld>
            <a:endParaRPr kumimoji="0" lang="en-US" altLang="zh-TW" smtClean="0">
              <a:solidFill>
                <a:srgbClr val="66FF33"/>
              </a:solidFill>
              <a:latin typeface="Arial Black" pitchFamily="34" charset="0"/>
            </a:endParaRPr>
          </a:p>
        </p:txBody>
      </p:sp>
      <p:pic>
        <p:nvPicPr>
          <p:cNvPr id="36869" name="圖片 1"/>
          <p:cNvPicPr>
            <a:picLocks noChangeAspect="1"/>
          </p:cNvPicPr>
          <p:nvPr/>
        </p:nvPicPr>
        <p:blipFill>
          <a:blip r:embed="rId3">
            <a:extLst>
              <a:ext uri="{28A0092B-C50C-407E-A947-70E740481C1C}">
                <a14:useLocalDpi xmlns:a14="http://schemas.microsoft.com/office/drawing/2010/main" val="0"/>
              </a:ext>
            </a:extLst>
          </a:blip>
          <a:srcRect b="38263"/>
          <a:stretch>
            <a:fillRect/>
          </a:stretch>
        </p:blipFill>
        <p:spPr bwMode="auto">
          <a:xfrm>
            <a:off x="-1588" y="3860800"/>
            <a:ext cx="9144001"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圖片 4"/>
          <p:cNvPicPr>
            <a:picLocks noChangeAspect="1"/>
          </p:cNvPicPr>
          <p:nvPr/>
        </p:nvPicPr>
        <p:blipFill>
          <a:blip r:embed="rId4">
            <a:extLst>
              <a:ext uri="{28A0092B-C50C-407E-A947-70E740481C1C}">
                <a14:useLocalDpi xmlns:a14="http://schemas.microsoft.com/office/drawing/2010/main" val="0"/>
              </a:ext>
            </a:extLst>
          </a:blip>
          <a:srcRect b="59146"/>
          <a:stretch>
            <a:fillRect/>
          </a:stretch>
        </p:blipFill>
        <p:spPr bwMode="auto">
          <a:xfrm>
            <a:off x="-1588" y="1916113"/>
            <a:ext cx="9144001"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內容版面配置區 2"/>
          <p:cNvSpPr>
            <a:spLocks noGrp="1"/>
          </p:cNvSpPr>
          <p:nvPr>
            <p:ph idx="1"/>
          </p:nvPr>
        </p:nvSpPr>
        <p:spPr>
          <a:xfrm>
            <a:off x="250825" y="1484313"/>
            <a:ext cx="8542338" cy="792162"/>
          </a:xfrm>
        </p:spPr>
        <p:txBody>
          <a:bodyPr/>
          <a:lstStyle/>
          <a:p>
            <a:pPr>
              <a:buFont typeface="Wingdings" pitchFamily="2" charset="2"/>
              <a:buChar char="Ø"/>
            </a:pPr>
            <a:r>
              <a:rPr lang="en-US" altLang="zh-TW" sz="2000" b="0" dirty="0" smtClean="0">
                <a:latin typeface="標楷體" pitchFamily="65" charset="-120"/>
                <a:ea typeface="標楷體" pitchFamily="65" charset="-120"/>
              </a:rPr>
              <a:t>The IPS device did not detect this intrusion.</a:t>
            </a:r>
          </a:p>
          <a:p>
            <a:pPr>
              <a:buFont typeface="Wingdings" pitchFamily="2" charset="2"/>
              <a:buChar char="Ø"/>
            </a:pPr>
            <a:endParaRPr lang="en-US" altLang="zh-TW" sz="2000" b="0" dirty="0" smtClean="0">
              <a:latin typeface="標楷體" pitchFamily="65" charset="-120"/>
              <a:ea typeface="標楷體" pitchFamily="65" charset="-120"/>
            </a:endParaRPr>
          </a:p>
        </p:txBody>
      </p:sp>
    </p:spTree>
    <p:extLst>
      <p:ext uri="{BB962C8B-B14F-4D97-AF65-F5344CB8AC3E}">
        <p14:creationId xmlns:p14="http://schemas.microsoft.com/office/powerpoint/2010/main" val="192260424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a:xfrm>
            <a:off x="166688" y="533400"/>
            <a:ext cx="8812212" cy="838200"/>
          </a:xfrm>
        </p:spPr>
        <p:txBody>
          <a:bodyPr/>
          <a:lstStyle/>
          <a:p>
            <a:r>
              <a:rPr lang="en-US" altLang="zh-TW" smtClean="0"/>
              <a:t>The real case of the</a:t>
            </a:r>
            <a:r>
              <a:rPr lang="zh-TW" altLang="en-US" smtClean="0"/>
              <a:t> </a:t>
            </a:r>
            <a:r>
              <a:rPr lang="en-US" altLang="zh-TW" smtClean="0"/>
              <a:t>UDP flood attack</a:t>
            </a:r>
            <a:endParaRPr lang="zh-TW" altLang="en-US" smtClean="0"/>
          </a:p>
        </p:txBody>
      </p:sp>
      <p:sp>
        <p:nvSpPr>
          <p:cNvPr id="50179" name="內容版面配置區 2"/>
          <p:cNvSpPr>
            <a:spLocks noGrp="1"/>
          </p:cNvSpPr>
          <p:nvPr>
            <p:ph idx="1"/>
          </p:nvPr>
        </p:nvSpPr>
        <p:spPr>
          <a:xfrm>
            <a:off x="250825" y="1484313"/>
            <a:ext cx="8542338" cy="792162"/>
          </a:xfrm>
        </p:spPr>
        <p:txBody>
          <a:bodyPr/>
          <a:lstStyle/>
          <a:p>
            <a:pPr>
              <a:buFont typeface="Wingdings" pitchFamily="2" charset="2"/>
              <a:buChar char="Ø"/>
            </a:pPr>
            <a:r>
              <a:rPr lang="en-US" altLang="zh-TW" sz="2000" b="0" smtClean="0">
                <a:sym typeface="Wingdings" pitchFamily="2" charset="2"/>
              </a:rPr>
              <a:t>The administrator can see the information of  the attack by clicking the block</a:t>
            </a:r>
            <a:r>
              <a:rPr lang="zh-TW" altLang="en-US" sz="2000" b="0" smtClean="0">
                <a:sym typeface="Wingdings" pitchFamily="2" charset="2"/>
              </a:rPr>
              <a:t> </a:t>
            </a:r>
            <a:r>
              <a:rPr lang="en-US" altLang="zh-TW" sz="2000" b="0" smtClean="0">
                <a:sym typeface="Wingdings" pitchFamily="2" charset="2"/>
              </a:rPr>
              <a:t>on the abnormal traffic matrix. </a:t>
            </a:r>
            <a:endParaRPr lang="en-US" altLang="zh-TW" sz="2000" b="0" smtClean="0"/>
          </a:p>
        </p:txBody>
      </p:sp>
      <p:sp>
        <p:nvSpPr>
          <p:cNvPr id="5018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4706852C-1A60-45B9-B7E2-92A908515ED0}" type="slidenum">
              <a:rPr kumimoji="0" lang="en-US" altLang="zh-TW" sz="1000" b="0" smtClean="0">
                <a:solidFill>
                  <a:srgbClr val="66FF33"/>
                </a:solidFill>
                <a:latin typeface="Arial Black" pitchFamily="34" charset="0"/>
              </a:rPr>
              <a:pPr eaLnBrk="1" hangingPunct="1">
                <a:spcBef>
                  <a:spcPct val="0"/>
                </a:spcBef>
                <a:buClrTx/>
                <a:buFontTx/>
                <a:buNone/>
              </a:pPr>
              <a:t>25</a:t>
            </a:fld>
            <a:endParaRPr kumimoji="0" lang="en-US" altLang="zh-TW" sz="1000" b="0" smtClean="0">
              <a:solidFill>
                <a:srgbClr val="66FF33"/>
              </a:solidFill>
              <a:latin typeface="Arial Black" pitchFamily="34" charset="0"/>
            </a:endParaRPr>
          </a:p>
        </p:txBody>
      </p:sp>
      <p:pic>
        <p:nvPicPr>
          <p:cNvPr id="40965" name="圖片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92600"/>
            <a:ext cx="91440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2349500"/>
            <a:ext cx="8813800"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右彎箭號 16"/>
          <p:cNvSpPr/>
          <p:nvPr/>
        </p:nvSpPr>
        <p:spPr>
          <a:xfrm rot="5400000" flipV="1">
            <a:off x="3194844" y="3469481"/>
            <a:ext cx="1177925" cy="576263"/>
          </a:xfrm>
          <a:prstGeom prst="bentArrow">
            <a:avLst>
              <a:gd name="adj1" fmla="val 16732"/>
              <a:gd name="adj2" fmla="val 13482"/>
              <a:gd name="adj3" fmla="val 13456"/>
              <a:gd name="adj4" fmla="val 28255"/>
            </a:avLst>
          </a:prstGeom>
          <a:solidFill>
            <a:schemeClr val="accent2">
              <a:lumMod val="60000"/>
              <a:lumOff val="4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8" name="矩形 17"/>
          <p:cNvSpPr/>
          <p:nvPr/>
        </p:nvSpPr>
        <p:spPr>
          <a:xfrm>
            <a:off x="1403350" y="3154363"/>
            <a:ext cx="647700"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矩形 18"/>
          <p:cNvSpPr/>
          <p:nvPr/>
        </p:nvSpPr>
        <p:spPr>
          <a:xfrm>
            <a:off x="173038" y="6110288"/>
            <a:ext cx="8828087" cy="342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橢圓 19"/>
          <p:cNvSpPr/>
          <p:nvPr/>
        </p:nvSpPr>
        <p:spPr bwMode="auto">
          <a:xfrm>
            <a:off x="4140200" y="2998788"/>
            <a:ext cx="490538" cy="519112"/>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zh-TW" altLang="en-US">
              <a:ln>
                <a:solidFill>
                  <a:schemeClr val="tx1"/>
                </a:solidFill>
                <a:prstDash val="dash"/>
              </a:ln>
            </a:endParaRPr>
          </a:p>
        </p:txBody>
      </p:sp>
      <p:sp>
        <p:nvSpPr>
          <p:cNvPr id="21" name="矩形 20"/>
          <p:cNvSpPr/>
          <p:nvPr/>
        </p:nvSpPr>
        <p:spPr>
          <a:xfrm>
            <a:off x="3392488" y="4346575"/>
            <a:ext cx="2332037"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 name="矩形 21"/>
          <p:cNvSpPr/>
          <p:nvPr/>
        </p:nvSpPr>
        <p:spPr>
          <a:xfrm>
            <a:off x="2044700" y="4724400"/>
            <a:ext cx="2166938"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矩形 22"/>
          <p:cNvSpPr/>
          <p:nvPr/>
        </p:nvSpPr>
        <p:spPr>
          <a:xfrm>
            <a:off x="5651500" y="4724400"/>
            <a:ext cx="1450975"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40965"/>
                                        </p:tgtEl>
                                        <p:attrNameLst>
                                          <p:attrName>style.visibility</p:attrName>
                                        </p:attrNameLst>
                                      </p:cBhvr>
                                      <p:to>
                                        <p:strVal val="visible"/>
                                      </p:to>
                                    </p:set>
                                    <p:animEffect transition="in" filter="fade">
                                      <p:cBhvr>
                                        <p:cTn id="13" dur="500"/>
                                        <p:tgtEl>
                                          <p:spTgt spid="409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a:xfrm>
            <a:off x="130175" y="533400"/>
            <a:ext cx="8883650" cy="838200"/>
          </a:xfrm>
        </p:spPr>
        <p:txBody>
          <a:bodyPr/>
          <a:lstStyle/>
          <a:p>
            <a:r>
              <a:rPr lang="en-US" altLang="zh-TW" dirty="0" smtClean="0"/>
              <a:t>The real case of the UDP flood attack (cont.)</a:t>
            </a:r>
            <a:endParaRPr lang="zh-TW" altLang="en-US" dirty="0" smtClean="0"/>
          </a:p>
        </p:txBody>
      </p:sp>
      <p:sp>
        <p:nvSpPr>
          <p:cNvPr id="51203" name="內容版面配置區 2"/>
          <p:cNvSpPr>
            <a:spLocks noGrp="1"/>
          </p:cNvSpPr>
          <p:nvPr>
            <p:ph idx="1"/>
          </p:nvPr>
        </p:nvSpPr>
        <p:spPr>
          <a:xfrm>
            <a:off x="277813" y="1628775"/>
            <a:ext cx="7778750" cy="1095375"/>
          </a:xfrm>
        </p:spPr>
        <p:txBody>
          <a:bodyPr/>
          <a:lstStyle/>
          <a:p>
            <a:pPr>
              <a:buFont typeface="Wingdings" pitchFamily="2" charset="2"/>
              <a:buChar char="Ø"/>
            </a:pPr>
            <a:r>
              <a:rPr lang="en-US" altLang="zh-TW" sz="2000" b="0" smtClean="0">
                <a:sym typeface="Wingdings" pitchFamily="2" charset="2"/>
              </a:rPr>
              <a:t>If the administrator wants to see the detail information of the attack, he can zoom-in by clicking the number of Flows.</a:t>
            </a:r>
            <a:endParaRPr lang="en-US" altLang="zh-TW" sz="2000" b="0" smtClean="0"/>
          </a:p>
        </p:txBody>
      </p:sp>
      <p:sp>
        <p:nvSpPr>
          <p:cNvPr id="51204"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336DA9DF-92F1-41D0-B289-2A39C8179AED}" type="slidenum">
              <a:rPr kumimoji="0" lang="en-US" altLang="zh-TW" sz="1000" b="0" smtClean="0">
                <a:solidFill>
                  <a:srgbClr val="66FF33"/>
                </a:solidFill>
                <a:latin typeface="Arial Black" pitchFamily="34" charset="0"/>
              </a:rPr>
              <a:pPr eaLnBrk="1" hangingPunct="1">
                <a:spcBef>
                  <a:spcPct val="0"/>
                </a:spcBef>
                <a:buClrTx/>
                <a:buFontTx/>
                <a:buNone/>
              </a:pPr>
              <a:t>26</a:t>
            </a:fld>
            <a:endParaRPr kumimoji="0" lang="en-US" altLang="zh-TW" sz="1000" b="0" smtClean="0">
              <a:solidFill>
                <a:srgbClr val="66FF33"/>
              </a:solidFill>
              <a:latin typeface="Arial Black" pitchFamily="34" charset="0"/>
            </a:endParaRPr>
          </a:p>
        </p:txBody>
      </p:sp>
      <p:sp>
        <p:nvSpPr>
          <p:cNvPr id="9" name="矩形 8"/>
          <p:cNvSpPr/>
          <p:nvPr/>
        </p:nvSpPr>
        <p:spPr>
          <a:xfrm>
            <a:off x="3690938" y="2449513"/>
            <a:ext cx="422275" cy="109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51206" name="圖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3" y="2362200"/>
            <a:ext cx="8656637"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圖片 11"/>
          <p:cNvPicPr>
            <a:picLocks noChangeAspect="1"/>
          </p:cNvPicPr>
          <p:nvPr/>
        </p:nvPicPr>
        <p:blipFill>
          <a:blip r:embed="rId3">
            <a:extLst>
              <a:ext uri="{28A0092B-C50C-407E-A947-70E740481C1C}">
                <a14:useLocalDpi xmlns:a14="http://schemas.microsoft.com/office/drawing/2010/main" val="0"/>
              </a:ext>
            </a:extLst>
          </a:blip>
          <a:srcRect t="-9377" b="9377"/>
          <a:stretch>
            <a:fillRect/>
          </a:stretch>
        </p:blipFill>
        <p:spPr bwMode="auto">
          <a:xfrm>
            <a:off x="252413" y="2555875"/>
            <a:ext cx="8662987"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上彎箭號 12"/>
          <p:cNvSpPr/>
          <p:nvPr/>
        </p:nvSpPr>
        <p:spPr>
          <a:xfrm flipV="1">
            <a:off x="5364163" y="2625725"/>
            <a:ext cx="360362" cy="360363"/>
          </a:xfrm>
          <a:prstGeom prst="bentUpArrow">
            <a:avLst>
              <a:gd name="adj1" fmla="val 25000"/>
              <a:gd name="adj2" fmla="val 24153"/>
              <a:gd name="adj3" fmla="val 25000"/>
            </a:avLst>
          </a:prstGeom>
          <a:solidFill>
            <a:schemeClr val="accent2">
              <a:lumMod val="60000"/>
              <a:lumOff val="4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橢圓 13"/>
          <p:cNvSpPr/>
          <p:nvPr/>
        </p:nvSpPr>
        <p:spPr bwMode="auto">
          <a:xfrm>
            <a:off x="4716463" y="2460625"/>
            <a:ext cx="490537" cy="519113"/>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zh-TW" altLang="en-US">
              <a:ln>
                <a:solidFill>
                  <a:schemeClr val="tx1"/>
                </a:solidFill>
                <a:prstDash val="dash"/>
              </a:l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1991"/>
                                        </p:tgtEl>
                                        <p:attrNameLst>
                                          <p:attrName>style.visibility</p:attrName>
                                        </p:attrNameLst>
                                      </p:cBhvr>
                                      <p:to>
                                        <p:strVal val="visible"/>
                                      </p:to>
                                    </p:set>
                                    <p:animEffect transition="in" filter="fade">
                                      <p:cBhvr>
                                        <p:cTn id="10"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948113"/>
            <a:ext cx="86423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133600"/>
            <a:ext cx="815975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8" name="標題 1"/>
          <p:cNvSpPr>
            <a:spLocks noGrp="1"/>
          </p:cNvSpPr>
          <p:nvPr>
            <p:ph type="title"/>
          </p:nvPr>
        </p:nvSpPr>
        <p:spPr>
          <a:xfrm>
            <a:off x="166688" y="533400"/>
            <a:ext cx="8812212" cy="838200"/>
          </a:xfrm>
        </p:spPr>
        <p:txBody>
          <a:bodyPr/>
          <a:lstStyle/>
          <a:p>
            <a:r>
              <a:rPr lang="en-US" altLang="zh-TW" smtClean="0"/>
              <a:t>The real case of the</a:t>
            </a:r>
            <a:r>
              <a:rPr lang="zh-TW" altLang="en-US" smtClean="0"/>
              <a:t> </a:t>
            </a:r>
            <a:r>
              <a:rPr lang="en-US" altLang="zh-TW" smtClean="0"/>
              <a:t>DNS attack</a:t>
            </a:r>
            <a:endParaRPr lang="zh-TW" altLang="en-US" smtClean="0"/>
          </a:p>
        </p:txBody>
      </p:sp>
      <p:sp>
        <p:nvSpPr>
          <p:cNvPr id="52229" name="內容版面配置區 2"/>
          <p:cNvSpPr>
            <a:spLocks noGrp="1"/>
          </p:cNvSpPr>
          <p:nvPr>
            <p:ph idx="1"/>
          </p:nvPr>
        </p:nvSpPr>
        <p:spPr>
          <a:xfrm>
            <a:off x="250825" y="1484313"/>
            <a:ext cx="8542338" cy="792162"/>
          </a:xfrm>
        </p:spPr>
        <p:txBody>
          <a:bodyPr/>
          <a:lstStyle/>
          <a:p>
            <a:pPr>
              <a:buFont typeface="Wingdings" pitchFamily="2" charset="2"/>
              <a:buChar char="Ø"/>
            </a:pPr>
            <a:r>
              <a:rPr lang="en-US" altLang="zh-TW" sz="2000" b="0" dirty="0" smtClean="0">
                <a:sym typeface="Wingdings" pitchFamily="2" charset="2"/>
              </a:rPr>
              <a:t>The administrator can view the information of  the attack by clicking the block</a:t>
            </a:r>
            <a:r>
              <a:rPr lang="zh-TW" altLang="en-US" sz="2000" b="0" dirty="0" smtClean="0">
                <a:sym typeface="Wingdings" pitchFamily="2" charset="2"/>
              </a:rPr>
              <a:t> </a:t>
            </a:r>
            <a:r>
              <a:rPr lang="en-US" altLang="zh-TW" sz="2000" b="0" dirty="0" smtClean="0">
                <a:sym typeface="Wingdings" pitchFamily="2" charset="2"/>
              </a:rPr>
              <a:t>on the abnormal traffic matrix. </a:t>
            </a:r>
            <a:endParaRPr lang="en-US" altLang="zh-TW" sz="2000" b="0" dirty="0" smtClean="0"/>
          </a:p>
        </p:txBody>
      </p:sp>
      <p:sp>
        <p:nvSpPr>
          <p:cNvPr id="5223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064A452A-A5DD-4762-9C62-25C780D1ED19}" type="slidenum">
              <a:rPr kumimoji="0" lang="en-US" altLang="zh-TW" sz="1000" b="0" smtClean="0">
                <a:solidFill>
                  <a:srgbClr val="66FF33"/>
                </a:solidFill>
                <a:latin typeface="Arial Black" pitchFamily="34" charset="0"/>
              </a:rPr>
              <a:pPr eaLnBrk="1" hangingPunct="1">
                <a:spcBef>
                  <a:spcPct val="0"/>
                </a:spcBef>
                <a:buClrTx/>
                <a:buFontTx/>
                <a:buNone/>
              </a:pPr>
              <a:t>27</a:t>
            </a:fld>
            <a:endParaRPr kumimoji="0" lang="en-US" altLang="zh-TW" sz="1000" b="0" smtClean="0">
              <a:solidFill>
                <a:srgbClr val="66FF33"/>
              </a:solidFill>
              <a:latin typeface="Arial Black" pitchFamily="34" charset="0"/>
            </a:endParaRPr>
          </a:p>
        </p:txBody>
      </p:sp>
      <p:sp>
        <p:nvSpPr>
          <p:cNvPr id="2" name="矩形 1"/>
          <p:cNvSpPr/>
          <p:nvPr/>
        </p:nvSpPr>
        <p:spPr>
          <a:xfrm>
            <a:off x="1331913" y="3395663"/>
            <a:ext cx="647700"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右彎箭號 3"/>
          <p:cNvSpPr/>
          <p:nvPr/>
        </p:nvSpPr>
        <p:spPr>
          <a:xfrm rot="10800000" flipH="1">
            <a:off x="3517900" y="3789363"/>
            <a:ext cx="549275" cy="503237"/>
          </a:xfrm>
          <a:prstGeom prst="bentArrow">
            <a:avLst>
              <a:gd name="adj1" fmla="val 17463"/>
              <a:gd name="adj2" fmla="val 17676"/>
              <a:gd name="adj3" fmla="val 27313"/>
              <a:gd name="adj4" fmla="val 22921"/>
            </a:avLst>
          </a:prstGeom>
          <a:solidFill>
            <a:schemeClr val="accent2">
              <a:lumMod val="60000"/>
              <a:lumOff val="4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0" name="橢圓 9"/>
          <p:cNvSpPr/>
          <p:nvPr/>
        </p:nvSpPr>
        <p:spPr bwMode="auto">
          <a:xfrm>
            <a:off x="3333750" y="3232150"/>
            <a:ext cx="490538" cy="519113"/>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zh-TW" altLang="en-US">
              <a:ln>
                <a:solidFill>
                  <a:schemeClr val="tx1"/>
                </a:solidFill>
                <a:prstDash val="dash"/>
              </a:l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3010"/>
                                        </p:tgtEl>
                                        <p:attrNameLst>
                                          <p:attrName>style.visibility</p:attrName>
                                        </p:attrNameLst>
                                      </p:cBhvr>
                                      <p:to>
                                        <p:strVal val="visible"/>
                                      </p:to>
                                    </p:set>
                                    <p:animEffect transition="in" filter="fade">
                                      <p:cBhvr>
                                        <p:cTn id="10"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132013"/>
            <a:ext cx="8208962"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標題 1"/>
          <p:cNvSpPr>
            <a:spLocks noGrp="1"/>
          </p:cNvSpPr>
          <p:nvPr>
            <p:ph type="title"/>
          </p:nvPr>
        </p:nvSpPr>
        <p:spPr>
          <a:xfrm>
            <a:off x="166688" y="533400"/>
            <a:ext cx="8812212" cy="838200"/>
          </a:xfrm>
        </p:spPr>
        <p:txBody>
          <a:bodyPr/>
          <a:lstStyle/>
          <a:p>
            <a:r>
              <a:rPr lang="en-US" altLang="zh-TW" smtClean="0"/>
              <a:t>The real case of the</a:t>
            </a:r>
            <a:r>
              <a:rPr lang="zh-TW" altLang="en-US" smtClean="0"/>
              <a:t> </a:t>
            </a:r>
            <a:r>
              <a:rPr lang="en-US" altLang="zh-TW" smtClean="0"/>
              <a:t>NTP attack</a:t>
            </a:r>
            <a:endParaRPr lang="zh-TW" altLang="en-US" smtClean="0"/>
          </a:p>
        </p:txBody>
      </p:sp>
      <p:sp>
        <p:nvSpPr>
          <p:cNvPr id="53252" name="內容版面配置區 2"/>
          <p:cNvSpPr>
            <a:spLocks noGrp="1"/>
          </p:cNvSpPr>
          <p:nvPr>
            <p:ph idx="1"/>
          </p:nvPr>
        </p:nvSpPr>
        <p:spPr>
          <a:xfrm>
            <a:off x="250825" y="1484313"/>
            <a:ext cx="8542338" cy="792162"/>
          </a:xfrm>
        </p:spPr>
        <p:txBody>
          <a:bodyPr/>
          <a:lstStyle/>
          <a:p>
            <a:pPr>
              <a:buFont typeface="Wingdings" pitchFamily="2" charset="2"/>
              <a:buChar char="Ø"/>
            </a:pPr>
            <a:r>
              <a:rPr lang="en-US" altLang="zh-TW" sz="2000" b="0" dirty="0" smtClean="0">
                <a:sym typeface="Wingdings" pitchFamily="2" charset="2"/>
              </a:rPr>
              <a:t>The administrator can view the information of  the attack by clicking the block</a:t>
            </a:r>
            <a:r>
              <a:rPr lang="zh-TW" altLang="en-US" sz="2000" b="0" dirty="0" smtClean="0">
                <a:sym typeface="Wingdings" pitchFamily="2" charset="2"/>
              </a:rPr>
              <a:t> </a:t>
            </a:r>
            <a:r>
              <a:rPr lang="en-US" altLang="zh-TW" sz="2000" b="0" dirty="0" smtClean="0">
                <a:sym typeface="Wingdings" pitchFamily="2" charset="2"/>
              </a:rPr>
              <a:t>on the abnormal traffic matrix. </a:t>
            </a:r>
            <a:endParaRPr lang="en-US" altLang="zh-TW" sz="2000" b="0" dirty="0" smtClean="0"/>
          </a:p>
        </p:txBody>
      </p:sp>
      <p:sp>
        <p:nvSpPr>
          <p:cNvPr id="53253"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C675AB95-E4B7-4BE2-A891-17D098B0BA74}" type="slidenum">
              <a:rPr kumimoji="0" lang="en-US" altLang="zh-TW" sz="1000" b="0" smtClean="0">
                <a:solidFill>
                  <a:srgbClr val="66FF33"/>
                </a:solidFill>
                <a:latin typeface="Arial Black" pitchFamily="34" charset="0"/>
              </a:rPr>
              <a:pPr eaLnBrk="1" hangingPunct="1">
                <a:spcBef>
                  <a:spcPct val="0"/>
                </a:spcBef>
                <a:buClrTx/>
                <a:buFontTx/>
                <a:buNone/>
              </a:pPr>
              <a:t>28</a:t>
            </a:fld>
            <a:endParaRPr kumimoji="0" lang="en-US" altLang="zh-TW" sz="1000" b="0" smtClean="0">
              <a:solidFill>
                <a:srgbClr val="66FF33"/>
              </a:solidFill>
              <a:latin typeface="Arial Black" pitchFamily="34" charset="0"/>
            </a:endParaRPr>
          </a:p>
        </p:txBody>
      </p:sp>
      <p:sp>
        <p:nvSpPr>
          <p:cNvPr id="2" name="矩形 1"/>
          <p:cNvSpPr/>
          <p:nvPr/>
        </p:nvSpPr>
        <p:spPr>
          <a:xfrm>
            <a:off x="1331913" y="3573463"/>
            <a:ext cx="719137"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5" name="Picture 12" descr="C:\Users\John\Desktop\ntp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0513"/>
            <a:ext cx="9144000"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右彎箭號 3"/>
          <p:cNvSpPr/>
          <p:nvPr/>
        </p:nvSpPr>
        <p:spPr>
          <a:xfrm rot="10800000">
            <a:off x="5078413" y="3976688"/>
            <a:ext cx="1222375" cy="344487"/>
          </a:xfrm>
          <a:prstGeom prst="bentArrow">
            <a:avLst>
              <a:gd name="adj1" fmla="val 27485"/>
              <a:gd name="adj2" fmla="val 24835"/>
              <a:gd name="adj3" fmla="val 27313"/>
              <a:gd name="adj4" fmla="val 22921"/>
            </a:avLst>
          </a:prstGeom>
          <a:solidFill>
            <a:schemeClr val="accent2">
              <a:lumMod val="60000"/>
              <a:lumOff val="4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0" name="橢圓 9"/>
          <p:cNvSpPr/>
          <p:nvPr/>
        </p:nvSpPr>
        <p:spPr bwMode="auto">
          <a:xfrm>
            <a:off x="5983288" y="3414713"/>
            <a:ext cx="490537" cy="519112"/>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zh-TW" altLang="en-US">
              <a:ln>
                <a:solidFill>
                  <a:schemeClr val="tx1"/>
                </a:solidFill>
                <a:prstDash val="dash"/>
              </a:l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a:xfrm>
            <a:off x="179388" y="549275"/>
            <a:ext cx="8847137" cy="838200"/>
          </a:xfrm>
        </p:spPr>
        <p:txBody>
          <a:bodyPr/>
          <a:lstStyle/>
          <a:p>
            <a:r>
              <a:rPr lang="en-US" altLang="zh-TW" smtClean="0"/>
              <a:t>Web Attacks</a:t>
            </a:r>
            <a:endParaRPr lang="zh-TW" altLang="en-US" smtClean="0"/>
          </a:p>
        </p:txBody>
      </p:sp>
      <p:sp>
        <p:nvSpPr>
          <p:cNvPr id="54275"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472637C8-895B-4716-B068-515013AB1A74}" type="slidenum">
              <a:rPr kumimoji="0" lang="en-US" altLang="zh-TW" sz="1000" b="0" smtClean="0">
                <a:solidFill>
                  <a:srgbClr val="66FF33"/>
                </a:solidFill>
                <a:latin typeface="Arial Black" pitchFamily="34" charset="0"/>
              </a:rPr>
              <a:pPr eaLnBrk="1" hangingPunct="1">
                <a:spcBef>
                  <a:spcPct val="0"/>
                </a:spcBef>
                <a:buClrTx/>
                <a:buFontTx/>
                <a:buNone/>
              </a:pPr>
              <a:t>29</a:t>
            </a:fld>
            <a:endParaRPr kumimoji="0" lang="en-US" altLang="zh-TW" sz="1000" b="0" smtClean="0">
              <a:solidFill>
                <a:srgbClr val="66FF33"/>
              </a:solidFill>
              <a:latin typeface="Arial Black" pitchFamily="34" charset="0"/>
            </a:endParaRPr>
          </a:p>
        </p:txBody>
      </p:sp>
      <p:pic>
        <p:nvPicPr>
          <p:cNvPr id="54276" name="圖片 5"/>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119313" y="2193925"/>
            <a:ext cx="4905375"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圖片 6"/>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1300" y="4581525"/>
            <a:ext cx="872331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內容版面配置區 2"/>
          <p:cNvSpPr>
            <a:spLocks noGrp="1"/>
          </p:cNvSpPr>
          <p:nvPr>
            <p:ph idx="1"/>
          </p:nvPr>
        </p:nvSpPr>
        <p:spPr>
          <a:xfrm>
            <a:off x="147638" y="1482725"/>
            <a:ext cx="8996362" cy="900113"/>
          </a:xfrm>
        </p:spPr>
        <p:txBody>
          <a:bodyPr/>
          <a:lstStyle/>
          <a:p>
            <a:pPr>
              <a:buFont typeface="Wingdings" pitchFamily="2" charset="2"/>
              <a:buChar char="Ø"/>
            </a:pPr>
            <a:r>
              <a:rPr lang="en-US" altLang="zh-TW" sz="2000" b="0" smtClean="0"/>
              <a:t>A internal DoS attack happened in a university on </a:t>
            </a:r>
            <a:r>
              <a:rPr lang="en-US" altLang="zh-TW" sz="2000" b="0" smtClean="0">
                <a:ea typeface="標楷體" pitchFamily="65" charset="-120"/>
              </a:rPr>
              <a:t>November</a:t>
            </a:r>
            <a:r>
              <a:rPr lang="en-US" altLang="zh-TW" sz="2000" b="0" smtClean="0"/>
              <a:t> 17, 2016.</a:t>
            </a:r>
            <a:r>
              <a:rPr lang="zh-TW" altLang="en-US" sz="2000" b="0" smtClean="0"/>
              <a:t> </a:t>
            </a:r>
            <a:r>
              <a:rPr lang="en-US" altLang="zh-TW" sz="2000" b="0" smtClean="0"/>
              <a:t>The target is the distance learning server. The following figures show the attack at that time.</a:t>
            </a:r>
            <a:endParaRPr lang="en-US" altLang="zh-TW" sz="2000" b="0" smtClean="0">
              <a:ea typeface="標楷體" pitchFamily="65" charset="-120"/>
            </a:endParaRPr>
          </a:p>
          <a:p>
            <a:pPr>
              <a:buFont typeface="Wingdings" pitchFamily="2" charset="2"/>
              <a:buChar char="Ø"/>
            </a:pPr>
            <a:endParaRPr lang="en-US" altLang="zh-TW" sz="2000" b="0" smtClean="0">
              <a:ea typeface="標楷體"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a:xfrm>
            <a:off x="152400" y="533400"/>
            <a:ext cx="8883650" cy="838200"/>
          </a:xfrm>
        </p:spPr>
        <p:txBody>
          <a:bodyPr/>
          <a:lstStyle/>
          <a:p>
            <a:r>
              <a:rPr lang="en-US" altLang="zh-TW" dirty="0" smtClean="0">
                <a:latin typeface="+mn-lt"/>
                <a:ea typeface="Kozuka Mincho Pro H" pitchFamily="18" charset="-128"/>
              </a:rPr>
              <a:t>Analyzing the </a:t>
            </a:r>
            <a:r>
              <a:rPr lang="en-US" altLang="zh-TW" dirty="0">
                <a:ea typeface="Kozuka Mincho Pro H" pitchFamily="18" charset="-128"/>
              </a:rPr>
              <a:t>Technology </a:t>
            </a:r>
            <a:r>
              <a:rPr lang="en-US" altLang="zh-TW" dirty="0" smtClean="0">
                <a:latin typeface="+mn-lt"/>
                <a:ea typeface="Kozuka Mincho Pro H" pitchFamily="18" charset="-128"/>
              </a:rPr>
              <a:t>of the IPS Equipment</a:t>
            </a:r>
            <a:endParaRPr lang="zh-TW" altLang="en-US" dirty="0" smtClean="0">
              <a:latin typeface="+mn-lt"/>
              <a:ea typeface="Kozuka Mincho Pro H" pitchFamily="18" charset="-128"/>
            </a:endParaRPr>
          </a:p>
        </p:txBody>
      </p:sp>
      <p:sp>
        <p:nvSpPr>
          <p:cNvPr id="31747" name="內容版面配置區 2"/>
          <p:cNvSpPr>
            <a:spLocks noGrp="1"/>
          </p:cNvSpPr>
          <p:nvPr>
            <p:ph idx="1"/>
          </p:nvPr>
        </p:nvSpPr>
        <p:spPr>
          <a:xfrm>
            <a:off x="0" y="1357313"/>
            <a:ext cx="9144000" cy="5184775"/>
          </a:xfrm>
        </p:spPr>
        <p:txBody>
          <a:bodyPr/>
          <a:lstStyle/>
          <a:p>
            <a:pPr>
              <a:buFont typeface="Wingdings" pitchFamily="2" charset="2"/>
              <a:buChar char="n"/>
            </a:pPr>
            <a:r>
              <a:rPr lang="en-US" altLang="en-US" sz="2000" dirty="0" smtClean="0">
                <a:latin typeface="標楷體" pitchFamily="65" charset="-120"/>
                <a:ea typeface="標楷體" pitchFamily="65" charset="-120"/>
              </a:rPr>
              <a:t>Intrusion Prevention System(IPS)</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a:buFont typeface="Wingdings" pitchFamily="2" charset="2"/>
              <a:buChar char="l"/>
            </a:pPr>
            <a:r>
              <a:rPr lang="en-US" altLang="en-US" sz="1800" dirty="0" smtClean="0">
                <a:latin typeface="標楷體" pitchFamily="65" charset="-120"/>
                <a:ea typeface="標楷體" pitchFamily="65" charset="-120"/>
              </a:rPr>
              <a:t>The function of Intrusion Prevention System</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	    Signature</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	</a:t>
            </a:r>
          </a:p>
          <a:p>
            <a:pPr>
              <a:lnSpc>
                <a:spcPct val="150000"/>
              </a:lnSpc>
              <a:buFont typeface="Wingdings 2" pitchFamily="18" charset="2"/>
              <a:buNone/>
            </a:pPr>
            <a:r>
              <a:rPr lang="en-US" altLang="zh-TW" sz="1800" dirty="0" smtClean="0">
                <a:latin typeface="標楷體" pitchFamily="65" charset="-120"/>
                <a:ea typeface="標楷體" pitchFamily="65" charset="-120"/>
              </a:rPr>
              <a:t>		 Pattern      Need to update the pattern</a:t>
            </a:r>
          </a:p>
          <a:p>
            <a:pPr>
              <a:buFont typeface="Wingdings" pitchFamily="2" charset="2"/>
              <a:buChar char="l"/>
            </a:pPr>
            <a:r>
              <a:rPr lang="en-US" altLang="en-US" sz="1800" dirty="0" smtClean="0">
                <a:latin typeface="標楷體" pitchFamily="65" charset="-120"/>
                <a:ea typeface="標楷體" pitchFamily="65" charset="-120"/>
              </a:rPr>
              <a:t>The method of detection </a:t>
            </a:r>
            <a:r>
              <a:rPr lang="en-US" altLang="en-US" sz="1800" dirty="0" err="1" smtClean="0">
                <a:latin typeface="標楷體" pitchFamily="65" charset="-120"/>
                <a:ea typeface="標楷體" pitchFamily="65" charset="-120"/>
              </a:rPr>
              <a:t>DoS</a:t>
            </a:r>
            <a:r>
              <a:rPr lang="en-US" altLang="en-US" sz="1800" dirty="0" smtClean="0">
                <a:latin typeface="標楷體" pitchFamily="65" charset="-120"/>
                <a:ea typeface="標楷體" pitchFamily="65" charset="-120"/>
              </a:rPr>
              <a:t> function	      </a:t>
            </a:r>
            <a:r>
              <a:rPr lang="en-US" altLang="zh-TW" sz="1800" dirty="0" smtClean="0">
                <a:latin typeface="標楷體" pitchFamily="65" charset="-120"/>
                <a:ea typeface="標楷體" pitchFamily="65" charset="-120"/>
              </a:rPr>
              <a:t>Threshold</a:t>
            </a:r>
          </a:p>
          <a:p>
            <a:pPr>
              <a:buFont typeface="Wingdings 2" pitchFamily="18" charset="2"/>
              <a:buNone/>
            </a:pPr>
            <a:r>
              <a:rPr lang="en-US" altLang="zh-TW" sz="1800" dirty="0" smtClean="0">
                <a:latin typeface="標楷體" pitchFamily="65" charset="-120"/>
                <a:ea typeface="標楷體" pitchFamily="65" charset="-120"/>
              </a:rPr>
              <a:t>		Setting the maximum number of packets for each IP address per second. </a:t>
            </a:r>
          </a:p>
          <a:p>
            <a:pPr>
              <a:buFont typeface="Wingdings 2" pitchFamily="18" charset="2"/>
              <a:buNone/>
            </a:pPr>
            <a:r>
              <a:rPr lang="en-US" altLang="zh-TW" sz="1800" b="0" dirty="0" smtClean="0"/>
              <a:t>	</a:t>
            </a:r>
            <a:r>
              <a:rPr lang="en-US" altLang="en-US" sz="1800" dirty="0" smtClean="0">
                <a:latin typeface="標楷體" pitchFamily="65" charset="-120"/>
                <a:ea typeface="標楷體" pitchFamily="65" charset="-120"/>
              </a:rPr>
              <a:t>That means it will count the total number of each IP address, for example, the number of </a:t>
            </a:r>
            <a:r>
              <a:rPr lang="en-US" altLang="en-US" sz="1800" dirty="0" err="1" smtClean="0">
                <a:latin typeface="標楷體" pitchFamily="65" charset="-120"/>
                <a:ea typeface="標楷體" pitchFamily="65" charset="-120"/>
              </a:rPr>
              <a:t>udp_src_session</a:t>
            </a:r>
            <a:r>
              <a:rPr lang="en-US" altLang="en-US" sz="1800" dirty="0" smtClean="0">
                <a:latin typeface="標楷體" pitchFamily="65" charset="-120"/>
                <a:ea typeface="標楷體" pitchFamily="65" charset="-120"/>
              </a:rPr>
              <a:t> and the number of </a:t>
            </a:r>
            <a:r>
              <a:rPr lang="en-US" altLang="en-US" sz="1800" dirty="0" err="1" smtClean="0">
                <a:latin typeface="標楷體" pitchFamily="65" charset="-120"/>
                <a:ea typeface="標楷體" pitchFamily="65" charset="-120"/>
              </a:rPr>
              <a:t>udp_dst_session</a:t>
            </a:r>
            <a:r>
              <a:rPr lang="en-US" altLang="en-US" sz="1800" dirty="0" smtClean="0">
                <a:latin typeface="標楷體" pitchFamily="65" charset="-120"/>
                <a:ea typeface="標楷體" pitchFamily="65" charset="-120"/>
              </a:rPr>
              <a:t>. There is a very high false positive rate problem with this function. Because there are so many opportunities in life that we used the UDP packets, such as the Voice, Media Stream, the Domain Name System(DNS) and Network Time Protocol(NTP).</a:t>
            </a:r>
          </a:p>
          <a:p>
            <a:pPr>
              <a:buFont typeface="Wingdings 2" pitchFamily="18" charset="2"/>
              <a:buNone/>
            </a:pPr>
            <a:endParaRPr lang="en-US" altLang="zh-TW" sz="1800" dirty="0" smtClean="0">
              <a:latin typeface="標楷體" pitchFamily="65" charset="-120"/>
              <a:ea typeface="標楷體" pitchFamily="65" charset="-120"/>
            </a:endParaRPr>
          </a:p>
          <a:p>
            <a:pPr>
              <a:buFont typeface="Wingdings" pitchFamily="2" charset="2"/>
              <a:buChar char="n"/>
            </a:pPr>
            <a:r>
              <a:rPr lang="en-US" altLang="en-US" sz="1800" dirty="0" smtClean="0">
                <a:latin typeface="標楷體" pitchFamily="65" charset="-120"/>
                <a:ea typeface="標楷體" pitchFamily="65" charset="-120"/>
              </a:rPr>
              <a:t>The most common equipment on the market are using the technique that we just mention, including IBM Tivoli ISS, CISCO Source Fire, McAfee, </a:t>
            </a:r>
            <a:r>
              <a:rPr lang="en-US" altLang="en-US" sz="1800" dirty="0" err="1" smtClean="0">
                <a:latin typeface="標楷體" pitchFamily="65" charset="-120"/>
                <a:ea typeface="標楷體" pitchFamily="65" charset="-120"/>
              </a:rPr>
              <a:t>FortiGate</a:t>
            </a:r>
            <a:r>
              <a:rPr lang="en-US" altLang="en-US" sz="1800" dirty="0" smtClean="0">
                <a:latin typeface="標楷體" pitchFamily="65" charset="-120"/>
                <a:ea typeface="標楷體" pitchFamily="65" charset="-120"/>
              </a:rPr>
              <a:t>, PALOALTO, Juniper, Check Point, Arbor Networks </a:t>
            </a:r>
            <a:r>
              <a:rPr lang="en-US" altLang="en-US" sz="1800" dirty="0" err="1" smtClean="0">
                <a:latin typeface="標楷體" pitchFamily="65" charset="-120"/>
                <a:ea typeface="標楷體" pitchFamily="65" charset="-120"/>
              </a:rPr>
              <a:t>DS_Pravail</a:t>
            </a:r>
            <a:r>
              <a:rPr lang="en-US" altLang="en-US" sz="1800" dirty="0" smtClean="0">
                <a:latin typeface="標楷體" pitchFamily="65" charset="-120"/>
                <a:ea typeface="標楷體" pitchFamily="65" charset="-120"/>
              </a:rPr>
              <a:t> and so on.</a:t>
            </a:r>
            <a:endParaRPr lang="en-US" altLang="zh-TW" sz="1800" dirty="0" smtClean="0">
              <a:latin typeface="標楷體" pitchFamily="65" charset="-120"/>
              <a:ea typeface="標楷體" pitchFamily="65" charset="-120"/>
            </a:endParaRPr>
          </a:p>
          <a:p>
            <a:pPr>
              <a:buFont typeface="Wingdings" pitchFamily="2" charset="2"/>
              <a:buChar char="n"/>
            </a:pPr>
            <a:endParaRPr lang="zh-TW" altLang="en-US" sz="2000" dirty="0" smtClean="0">
              <a:latin typeface="標楷體" pitchFamily="65" charset="-120"/>
              <a:ea typeface="標楷體" pitchFamily="65" charset="-120"/>
            </a:endParaRPr>
          </a:p>
        </p:txBody>
      </p:sp>
      <p:sp>
        <p:nvSpPr>
          <p:cNvPr id="3174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6226CDEB-2968-48CC-A574-60287CC0119B}" type="slidenum">
              <a:rPr kumimoji="0" lang="en-US" altLang="zh-TW" sz="1000" b="0" smtClean="0">
                <a:solidFill>
                  <a:srgbClr val="66FF33"/>
                </a:solidFill>
                <a:latin typeface="Arial Black" pitchFamily="34" charset="0"/>
              </a:rPr>
              <a:pPr eaLnBrk="1" hangingPunct="1">
                <a:spcBef>
                  <a:spcPct val="0"/>
                </a:spcBef>
                <a:buClrTx/>
                <a:buFontTx/>
                <a:buNone/>
              </a:pPr>
              <a:t>3</a:t>
            </a:fld>
            <a:endParaRPr kumimoji="0" lang="en-US" altLang="zh-TW" sz="1000" b="0" smtClean="0">
              <a:solidFill>
                <a:srgbClr val="66FF33"/>
              </a:solidFill>
              <a:latin typeface="Arial Black" pitchFamily="34" charset="0"/>
            </a:endParaRPr>
          </a:p>
        </p:txBody>
      </p:sp>
      <p:sp>
        <p:nvSpPr>
          <p:cNvPr id="5" name="向右箭號 4"/>
          <p:cNvSpPr/>
          <p:nvPr/>
        </p:nvSpPr>
        <p:spPr>
          <a:xfrm flipV="1">
            <a:off x="5527989" y="1840517"/>
            <a:ext cx="432048" cy="140107"/>
          </a:xfrm>
          <a:prstGeom prst="rightArrow">
            <a:avLst>
              <a:gd name="adj1" fmla="val 50000"/>
              <a:gd name="adj2" fmla="val 70121"/>
            </a:avLst>
          </a:prstGeom>
          <a:solidFill>
            <a:srgbClr val="FF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lvl1pPr eaLnBrk="0" hangingPunct="0">
              <a:defRPr kumimoji="1" sz="2400">
                <a:solidFill>
                  <a:schemeClr val="tx1"/>
                </a:solidFill>
                <a:latin typeface="Calibri" pitchFamily="34" charset="0"/>
                <a:ea typeface="新細明體" pitchFamily="18" charset="-120"/>
              </a:defRPr>
            </a:lvl1pPr>
            <a:lvl2pPr marL="742950" indent="-285750" eaLnBrk="0" hangingPunct="0">
              <a:defRPr kumimoji="1" sz="2400">
                <a:solidFill>
                  <a:schemeClr val="tx1"/>
                </a:solidFill>
                <a:latin typeface="Calibri" pitchFamily="34" charset="0"/>
                <a:ea typeface="新細明體" pitchFamily="18" charset="-120"/>
              </a:defRPr>
            </a:lvl2pPr>
            <a:lvl3pPr marL="1143000" indent="-228600" eaLnBrk="0" hangingPunct="0">
              <a:defRPr kumimoji="1" sz="2400">
                <a:solidFill>
                  <a:schemeClr val="tx1"/>
                </a:solidFill>
                <a:latin typeface="Calibri" pitchFamily="34" charset="0"/>
                <a:ea typeface="新細明體" pitchFamily="18" charset="-120"/>
              </a:defRPr>
            </a:lvl3pPr>
            <a:lvl4pPr marL="1600200" indent="-228600" eaLnBrk="0" hangingPunct="0">
              <a:defRPr kumimoji="1" sz="2400">
                <a:solidFill>
                  <a:schemeClr val="tx1"/>
                </a:solidFill>
                <a:latin typeface="Calibri" pitchFamily="34" charset="0"/>
                <a:ea typeface="新細明體" pitchFamily="18" charset="-120"/>
              </a:defRPr>
            </a:lvl4pPr>
            <a:lvl5pPr marL="2057400" indent="-228600" eaLnBrk="0" hangingPunct="0">
              <a:defRPr kumimoji="1" sz="24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Calibri" pitchFamily="34" charset="0"/>
                <a:ea typeface="新細明體" pitchFamily="18" charset="-120"/>
              </a:defRPr>
            </a:lvl9pPr>
          </a:lstStyle>
          <a:p>
            <a:pPr algn="ctr" eaLnBrk="1" hangingPunct="1">
              <a:defRPr/>
            </a:pPr>
            <a:endParaRPr lang="zh-TW" altLang="en-US" sz="1800" smtClean="0">
              <a:solidFill>
                <a:srgbClr val="FFFFFF"/>
              </a:solidFill>
              <a:latin typeface="Times New Roman" pitchFamily="18" charset="0"/>
            </a:endParaRPr>
          </a:p>
        </p:txBody>
      </p:sp>
      <p:grpSp>
        <p:nvGrpSpPr>
          <p:cNvPr id="31752" name="群組 11"/>
          <p:cNvGrpSpPr>
            <a:grpSpLocks/>
          </p:cNvGrpSpPr>
          <p:nvPr/>
        </p:nvGrpSpPr>
        <p:grpSpPr bwMode="auto">
          <a:xfrm>
            <a:off x="352425" y="1965325"/>
            <a:ext cx="876300" cy="438150"/>
            <a:chOff x="214282" y="2702478"/>
            <a:chExt cx="876299" cy="438001"/>
          </a:xfrm>
        </p:grpSpPr>
        <p:sp>
          <p:nvSpPr>
            <p:cNvPr id="31756" name="文字方塊 7"/>
            <p:cNvSpPr txBox="1">
              <a:spLocks noChangeArrowheads="1"/>
            </p:cNvSpPr>
            <p:nvPr/>
          </p:nvSpPr>
          <p:spPr bwMode="auto">
            <a:xfrm>
              <a:off x="214282" y="2702478"/>
              <a:ext cx="8762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r>
                <a:rPr lang="en-US" altLang="zh-TW" sz="1800" b="0">
                  <a:latin typeface="Calibri" pitchFamily="34" charset="0"/>
                  <a:ea typeface="標楷體" pitchFamily="65" charset="-120"/>
                </a:rPr>
                <a:t>using</a:t>
              </a:r>
              <a:endParaRPr lang="zh-TW" altLang="en-US" sz="1800" b="0">
                <a:latin typeface="Calibri" pitchFamily="34" charset="0"/>
                <a:ea typeface="標楷體" pitchFamily="65" charset="-120"/>
              </a:endParaRPr>
            </a:p>
          </p:txBody>
        </p:sp>
        <p:sp>
          <p:nvSpPr>
            <p:cNvPr id="11" name="向右箭號 10"/>
            <p:cNvSpPr/>
            <p:nvPr/>
          </p:nvSpPr>
          <p:spPr>
            <a:xfrm flipV="1">
              <a:off x="428596" y="3000372"/>
              <a:ext cx="432048" cy="140107"/>
            </a:xfrm>
            <a:prstGeom prst="rightArrow">
              <a:avLst>
                <a:gd name="adj1" fmla="val 50000"/>
                <a:gd name="adj2" fmla="val 70121"/>
              </a:avLst>
            </a:prstGeom>
            <a:solidFill>
              <a:srgbClr val="FF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lvl1pPr eaLnBrk="0" hangingPunct="0">
                <a:defRPr kumimoji="1" sz="2400">
                  <a:solidFill>
                    <a:schemeClr val="tx1"/>
                  </a:solidFill>
                  <a:latin typeface="Calibri" pitchFamily="34" charset="0"/>
                  <a:ea typeface="新細明體" pitchFamily="18" charset="-120"/>
                </a:defRPr>
              </a:lvl1pPr>
              <a:lvl2pPr marL="742950" indent="-285750" eaLnBrk="0" hangingPunct="0">
                <a:defRPr kumimoji="1" sz="2400">
                  <a:solidFill>
                    <a:schemeClr val="tx1"/>
                  </a:solidFill>
                  <a:latin typeface="Calibri" pitchFamily="34" charset="0"/>
                  <a:ea typeface="新細明體" pitchFamily="18" charset="-120"/>
                </a:defRPr>
              </a:lvl2pPr>
              <a:lvl3pPr marL="1143000" indent="-228600" eaLnBrk="0" hangingPunct="0">
                <a:defRPr kumimoji="1" sz="2400">
                  <a:solidFill>
                    <a:schemeClr val="tx1"/>
                  </a:solidFill>
                  <a:latin typeface="Calibri" pitchFamily="34" charset="0"/>
                  <a:ea typeface="新細明體" pitchFamily="18" charset="-120"/>
                </a:defRPr>
              </a:lvl3pPr>
              <a:lvl4pPr marL="1600200" indent="-228600" eaLnBrk="0" hangingPunct="0">
                <a:defRPr kumimoji="1" sz="2400">
                  <a:solidFill>
                    <a:schemeClr val="tx1"/>
                  </a:solidFill>
                  <a:latin typeface="Calibri" pitchFamily="34" charset="0"/>
                  <a:ea typeface="新細明體" pitchFamily="18" charset="-120"/>
                </a:defRPr>
              </a:lvl4pPr>
              <a:lvl5pPr marL="2057400" indent="-228600" eaLnBrk="0" hangingPunct="0">
                <a:defRPr kumimoji="1" sz="24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Calibri" pitchFamily="34" charset="0"/>
                  <a:ea typeface="新細明體" pitchFamily="18" charset="-120"/>
                </a:defRPr>
              </a:lvl9pPr>
            </a:lstStyle>
            <a:p>
              <a:pPr algn="ctr" eaLnBrk="1" hangingPunct="1">
                <a:defRPr/>
              </a:pPr>
              <a:endParaRPr lang="zh-TW" altLang="en-US" sz="1800" smtClean="0">
                <a:solidFill>
                  <a:srgbClr val="FFFFFF"/>
                </a:solidFill>
                <a:latin typeface="Times New Roman" pitchFamily="18" charset="0"/>
              </a:endParaRPr>
            </a:p>
          </p:txBody>
        </p:sp>
      </p:grpSp>
      <p:pic>
        <p:nvPicPr>
          <p:cNvPr id="317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2586038"/>
            <a:ext cx="560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538" y="2181225"/>
            <a:ext cx="560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2928938"/>
            <a:ext cx="560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p:cNvSpPr>
            <a:spLocks noGrp="1"/>
          </p:cNvSpPr>
          <p:nvPr>
            <p:ph type="title"/>
          </p:nvPr>
        </p:nvSpPr>
        <p:spPr>
          <a:xfrm>
            <a:off x="179388" y="549275"/>
            <a:ext cx="8847137" cy="838200"/>
          </a:xfrm>
        </p:spPr>
        <p:txBody>
          <a:bodyPr/>
          <a:lstStyle/>
          <a:p>
            <a:r>
              <a:rPr lang="en-US" altLang="zh-TW" dirty="0" smtClean="0"/>
              <a:t>Web Attacks</a:t>
            </a:r>
            <a:r>
              <a:rPr lang="zh-TW" altLang="en-US" dirty="0" smtClean="0"/>
              <a:t> </a:t>
            </a:r>
            <a:r>
              <a:rPr lang="en-US" altLang="zh-TW" dirty="0" smtClean="0"/>
              <a:t>(cont.)</a:t>
            </a:r>
            <a:endParaRPr lang="zh-TW" altLang="en-US" dirty="0" smtClean="0"/>
          </a:p>
        </p:txBody>
      </p:sp>
      <p:sp>
        <p:nvSpPr>
          <p:cNvPr id="55299"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D1CDDB05-B1E6-4ECC-8CF4-A9EC679F3AC5}" type="slidenum">
              <a:rPr kumimoji="0" lang="en-US" altLang="zh-TW" sz="1000" b="0" smtClean="0">
                <a:solidFill>
                  <a:srgbClr val="66FF33"/>
                </a:solidFill>
                <a:latin typeface="Arial Black" pitchFamily="34" charset="0"/>
              </a:rPr>
              <a:pPr eaLnBrk="1" hangingPunct="1">
                <a:spcBef>
                  <a:spcPct val="0"/>
                </a:spcBef>
                <a:buClrTx/>
                <a:buFontTx/>
                <a:buNone/>
              </a:pPr>
              <a:t>30</a:t>
            </a:fld>
            <a:endParaRPr kumimoji="0" lang="en-US" altLang="zh-TW" sz="1000" b="0" smtClean="0">
              <a:solidFill>
                <a:srgbClr val="66FF33"/>
              </a:solidFill>
              <a:latin typeface="Arial Black" pitchFamily="34" charset="0"/>
            </a:endParaRPr>
          </a:p>
        </p:txBody>
      </p:sp>
      <p:pic>
        <p:nvPicPr>
          <p:cNvPr id="55300"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536825"/>
            <a:ext cx="648017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4557713"/>
            <a:ext cx="8723313"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內容版面配置區 2"/>
          <p:cNvSpPr>
            <a:spLocks noGrp="1"/>
          </p:cNvSpPr>
          <p:nvPr>
            <p:ph idx="1"/>
          </p:nvPr>
        </p:nvSpPr>
        <p:spPr>
          <a:xfrm>
            <a:off x="144463" y="1484313"/>
            <a:ext cx="8315325" cy="1079500"/>
          </a:xfrm>
        </p:spPr>
        <p:txBody>
          <a:bodyPr/>
          <a:lstStyle/>
          <a:p>
            <a:pPr>
              <a:spcBef>
                <a:spcPct val="0"/>
              </a:spcBef>
              <a:buFont typeface="Wingdings" pitchFamily="2" charset="2"/>
              <a:buChar char="Ø"/>
            </a:pPr>
            <a:r>
              <a:rPr lang="en-US" altLang="zh-TW" sz="2000" b="0" smtClean="0"/>
              <a:t>A internal DoS attack happened in a university on November 15, 2016.</a:t>
            </a:r>
            <a:r>
              <a:rPr lang="zh-TW" altLang="en-US" sz="2000" b="0" smtClean="0"/>
              <a:t> </a:t>
            </a:r>
            <a:r>
              <a:rPr lang="en-US" altLang="zh-TW" sz="2000" b="0" smtClean="0"/>
              <a:t>The target are the web server and the school administration system.  The following figures show the attack at that time.</a:t>
            </a:r>
            <a:endParaRPr lang="en-US" altLang="zh-TW" sz="2000" b="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a:xfrm>
            <a:off x="179388" y="574675"/>
            <a:ext cx="8847137" cy="838200"/>
          </a:xfrm>
        </p:spPr>
        <p:txBody>
          <a:bodyPr/>
          <a:lstStyle/>
          <a:p>
            <a:r>
              <a:rPr lang="en-US" altLang="zh-TW" dirty="0" smtClean="0"/>
              <a:t>Web Attacks</a:t>
            </a:r>
            <a:r>
              <a:rPr lang="zh-TW" altLang="en-US" dirty="0" smtClean="0"/>
              <a:t> </a:t>
            </a:r>
            <a:r>
              <a:rPr lang="en-US" altLang="zh-TW" dirty="0" smtClean="0"/>
              <a:t>(cont.)</a:t>
            </a:r>
            <a:endParaRPr lang="zh-TW" altLang="en-US" dirty="0" smtClean="0"/>
          </a:p>
        </p:txBody>
      </p:sp>
      <p:sp>
        <p:nvSpPr>
          <p:cNvPr id="35" name="內容版面配置區 2"/>
          <p:cNvSpPr>
            <a:spLocks noGrp="1"/>
          </p:cNvSpPr>
          <p:nvPr>
            <p:ph idx="1"/>
          </p:nvPr>
        </p:nvSpPr>
        <p:spPr>
          <a:xfrm>
            <a:off x="147638" y="1484313"/>
            <a:ext cx="8996362" cy="814387"/>
          </a:xfrm>
        </p:spPr>
        <p:txBody>
          <a:bodyPr/>
          <a:lstStyle/>
          <a:p>
            <a:pPr>
              <a:buFont typeface="Wingdings" panose="05000000000000000000" pitchFamily="2" charset="2"/>
              <a:buChar char="Ø"/>
              <a:defRPr/>
            </a:pPr>
            <a:r>
              <a:rPr lang="en-US" altLang="zh-TW" sz="2000" b="0" dirty="0"/>
              <a:t>One of the school authority found the campus network was nearly paralyzed on September 24, </a:t>
            </a:r>
            <a:r>
              <a:rPr lang="en-US" altLang="zh-TW" sz="2000" b="0" dirty="0" smtClean="0"/>
              <a:t>2016.</a:t>
            </a:r>
            <a:r>
              <a:rPr lang="zh-TW" altLang="en-US" sz="2000" b="0" dirty="0" smtClean="0"/>
              <a:t> </a:t>
            </a:r>
            <a:r>
              <a:rPr lang="en-US" altLang="zh-TW" sz="2000" b="0" dirty="0" smtClean="0"/>
              <a:t>The </a:t>
            </a:r>
            <a:r>
              <a:rPr lang="en-US" altLang="zh-TW" sz="2000" b="0" dirty="0"/>
              <a:t>following figures show the attacks at that time.</a:t>
            </a:r>
          </a:p>
          <a:p>
            <a:pPr marL="0" indent="355600">
              <a:buFont typeface="Wingdings 2" pitchFamily="18" charset="2"/>
              <a:buNone/>
              <a:defRPr/>
            </a:pPr>
            <a:endParaRPr lang="en-US" altLang="zh-TW" sz="2000" b="0" dirty="0" smtClean="0"/>
          </a:p>
          <a:p>
            <a:pPr marL="0" indent="355600">
              <a:buFont typeface="Wingdings 2" pitchFamily="18" charset="2"/>
              <a:buNone/>
              <a:defRPr/>
            </a:pPr>
            <a:endParaRPr lang="en-US" altLang="zh-TW" sz="2000" b="0" dirty="0"/>
          </a:p>
          <a:p>
            <a:pPr marL="0" indent="355600">
              <a:buFont typeface="Wingdings 2" pitchFamily="18" charset="2"/>
              <a:buNone/>
              <a:defRPr/>
            </a:pPr>
            <a:endParaRPr lang="en-US" altLang="zh-TW" sz="2000" b="0" dirty="0" smtClean="0"/>
          </a:p>
          <a:p>
            <a:pPr marL="0" indent="355600">
              <a:buFont typeface="Wingdings 2" pitchFamily="18" charset="2"/>
              <a:buNone/>
              <a:defRPr/>
            </a:pPr>
            <a:endParaRPr lang="en-US" altLang="zh-TW" sz="2000" b="0" dirty="0"/>
          </a:p>
          <a:p>
            <a:pPr marL="0" indent="355600">
              <a:buFont typeface="Wingdings 2" pitchFamily="18" charset="2"/>
              <a:buNone/>
              <a:defRPr/>
            </a:pPr>
            <a:endParaRPr lang="zh-TW" altLang="zh-TW" sz="2000" b="0" dirty="0" smtClean="0"/>
          </a:p>
        </p:txBody>
      </p:sp>
      <p:sp>
        <p:nvSpPr>
          <p:cNvPr id="56324"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A64FEAC8-AF35-4419-91EF-9D5A6F90DFDC}" type="slidenum">
              <a:rPr kumimoji="0" lang="en-US" altLang="zh-TW" sz="1000" b="0" smtClean="0">
                <a:solidFill>
                  <a:srgbClr val="66FF33"/>
                </a:solidFill>
                <a:latin typeface="Arial Black" pitchFamily="34" charset="0"/>
              </a:rPr>
              <a:pPr eaLnBrk="1" hangingPunct="1">
                <a:spcBef>
                  <a:spcPct val="0"/>
                </a:spcBef>
                <a:buClrTx/>
                <a:buFontTx/>
                <a:buNone/>
              </a:pPr>
              <a:t>31</a:t>
            </a:fld>
            <a:endParaRPr kumimoji="0" lang="en-US" altLang="zh-TW" sz="1000" b="0" smtClean="0">
              <a:solidFill>
                <a:srgbClr val="66FF33"/>
              </a:solidFill>
              <a:latin typeface="Arial Black" pitchFamily="34" charset="0"/>
            </a:endParaRPr>
          </a:p>
        </p:txBody>
      </p:sp>
      <p:pic>
        <p:nvPicPr>
          <p:cNvPr id="56325"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2298700"/>
            <a:ext cx="44640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2295525"/>
            <a:ext cx="44640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內容版面配置區 2"/>
          <p:cNvSpPr txBox="1">
            <a:spLocks/>
          </p:cNvSpPr>
          <p:nvPr/>
        </p:nvSpPr>
        <p:spPr bwMode="auto">
          <a:xfrm>
            <a:off x="184150" y="5184775"/>
            <a:ext cx="8996363"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accent2"/>
              </a:buClr>
              <a:buFont typeface="Wingdings 2" pitchFamily="18" charset="2"/>
              <a:buChar char="¢"/>
              <a:defRPr kumimoji="1" sz="2800" b="1">
                <a:solidFill>
                  <a:schemeClr val="tx1"/>
                </a:solidFill>
                <a:latin typeface="+mn-lt"/>
                <a:ea typeface="+mn-ea"/>
                <a:cs typeface="新細明體" charset="0"/>
              </a:defRPr>
            </a:lvl1pPr>
            <a:lvl2pPr marL="742950" indent="-285750" algn="l" rtl="0" eaLnBrk="0" fontAlgn="base" hangingPunct="0">
              <a:spcBef>
                <a:spcPct val="20000"/>
              </a:spcBef>
              <a:spcAft>
                <a:spcPct val="0"/>
              </a:spcAft>
              <a:buClr>
                <a:schemeClr val="accent2"/>
              </a:buClr>
              <a:buFont typeface="Wingdings 2" pitchFamily="18" charset="2"/>
              <a:buChar char="¢"/>
              <a:defRPr kumimoji="1" sz="2000" b="1">
                <a:solidFill>
                  <a:schemeClr val="tx1"/>
                </a:solidFill>
                <a:latin typeface="+mn-lt"/>
                <a:ea typeface="+mn-ea"/>
                <a:cs typeface="新細明體" charset="0"/>
              </a:defRPr>
            </a:lvl2pPr>
            <a:lvl3pPr marL="1143000" indent="-228600" algn="l" rtl="0" eaLnBrk="0" fontAlgn="base" hangingPunct="0">
              <a:spcBef>
                <a:spcPct val="20000"/>
              </a:spcBef>
              <a:spcAft>
                <a:spcPct val="0"/>
              </a:spcAft>
              <a:buClr>
                <a:schemeClr val="accent2"/>
              </a:buClr>
              <a:buFont typeface="Wingdings 2" pitchFamily="18" charset="2"/>
              <a:buChar char="¢"/>
              <a:defRPr kumimoji="1" sz="1600" b="1">
                <a:solidFill>
                  <a:schemeClr val="tx1"/>
                </a:solidFill>
                <a:latin typeface="+mn-lt"/>
                <a:ea typeface="+mn-ea"/>
                <a:cs typeface="新細明體" charset="0"/>
              </a:defRPr>
            </a:lvl3pPr>
            <a:lvl4pPr marL="1600200" indent="-228600" algn="l" rtl="0" eaLnBrk="0" fontAlgn="base" hangingPunct="0">
              <a:spcBef>
                <a:spcPct val="20000"/>
              </a:spcBef>
              <a:spcAft>
                <a:spcPct val="0"/>
              </a:spcAft>
              <a:buClr>
                <a:schemeClr val="accent2"/>
              </a:buClr>
              <a:buFont typeface="Wingdings 2" pitchFamily="18" charset="2"/>
              <a:buChar char="¢"/>
              <a:defRPr kumimoji="1" sz="1200" b="1">
                <a:solidFill>
                  <a:schemeClr val="tx1"/>
                </a:solidFill>
                <a:latin typeface="+mn-lt"/>
                <a:ea typeface="+mn-ea"/>
                <a:cs typeface="新細明體" charset="0"/>
              </a:defRPr>
            </a:lvl4pPr>
            <a:lvl5pPr marL="2057400" indent="-228600" algn="l" rtl="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mn-lt"/>
                <a:ea typeface="+mn-ea"/>
                <a:cs typeface="新細明體" charset="0"/>
              </a:defRPr>
            </a:lvl5pPr>
            <a:lvl6pPr marL="25146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6pPr>
            <a:lvl7pPr marL="29718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7pPr>
            <a:lvl8pPr marL="34290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8pPr>
            <a:lvl9pPr marL="38862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9pPr>
          </a:lstStyle>
          <a:p>
            <a:pPr>
              <a:buFont typeface="Wingdings" panose="05000000000000000000" pitchFamily="2" charset="2"/>
              <a:buChar char="n"/>
              <a:defRPr/>
            </a:pPr>
            <a:r>
              <a:rPr lang="en-US" altLang="zh-TW" sz="2000" b="0" kern="0" dirty="0"/>
              <a:t>Generally speaking, these attacks should not cause any serious poor performance </a:t>
            </a:r>
            <a:r>
              <a:rPr lang="en-US" altLang="zh-TW" sz="2000" b="0" kern="0" dirty="0" smtClean="0"/>
              <a:t>issue.</a:t>
            </a:r>
            <a:r>
              <a:rPr lang="zh-TW" altLang="en-US" sz="2000" b="0" kern="0" dirty="0" smtClean="0"/>
              <a:t> </a:t>
            </a:r>
            <a:r>
              <a:rPr lang="en-US" altLang="zh-TW" sz="2000" b="0" kern="0" dirty="0" smtClean="0"/>
              <a:t>However</a:t>
            </a:r>
            <a:r>
              <a:rPr lang="en-US" altLang="zh-TW" sz="2000" b="0" kern="0" dirty="0"/>
              <a:t>, that causes two inline network devices with poor performance problem in the real </a:t>
            </a:r>
            <a:r>
              <a:rPr lang="en-US" altLang="zh-TW" sz="2000" b="0" kern="0" dirty="0" smtClean="0"/>
              <a:t>world.</a:t>
            </a:r>
            <a:r>
              <a:rPr lang="zh-TW" altLang="en-US" sz="2000" b="0" kern="0" dirty="0" smtClean="0"/>
              <a:t> </a:t>
            </a:r>
            <a:r>
              <a:rPr lang="en-US" altLang="zh-TW" sz="2000" b="0" kern="0" dirty="0" smtClean="0"/>
              <a:t>This </a:t>
            </a:r>
            <a:r>
              <a:rPr lang="en-US" altLang="zh-TW" sz="2000" b="0" kern="0" dirty="0"/>
              <a:t>case shows the network equipment's insubstantial parts.</a:t>
            </a:r>
            <a:endParaRPr lang="en-US" altLang="zh-TW" sz="2000" b="0" kern="0" dirty="0" smtClean="0"/>
          </a:p>
          <a:p>
            <a:pPr marL="0" indent="355600">
              <a:buFont typeface="Wingdings 2" pitchFamily="18" charset="2"/>
              <a:buNone/>
              <a:defRPr/>
            </a:pPr>
            <a:endParaRPr lang="en-US" altLang="zh-TW" sz="2000" b="0" kern="0" dirty="0" smtClean="0"/>
          </a:p>
          <a:p>
            <a:pPr marL="0" indent="355600">
              <a:buFont typeface="Wingdings 2" pitchFamily="18" charset="2"/>
              <a:buNone/>
              <a:defRPr/>
            </a:pPr>
            <a:endParaRPr lang="en-US" altLang="zh-TW" sz="2000" b="0" kern="0" dirty="0" smtClean="0"/>
          </a:p>
          <a:p>
            <a:pPr marL="0" indent="355600">
              <a:buFont typeface="Wingdings 2" pitchFamily="18" charset="2"/>
              <a:buNone/>
              <a:defRPr/>
            </a:pPr>
            <a:endParaRPr lang="en-US" altLang="zh-TW" sz="2000" b="0" kern="0" dirty="0" smtClean="0"/>
          </a:p>
          <a:p>
            <a:pPr marL="0" indent="355600">
              <a:buFont typeface="Wingdings 2" pitchFamily="18" charset="2"/>
              <a:buNone/>
              <a:defRPr/>
            </a:pPr>
            <a:endParaRPr lang="zh-TW" altLang="zh-TW" sz="2000" b="0" kern="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p:cNvSpPr>
          <p:nvPr>
            <p:ph type="title"/>
          </p:nvPr>
        </p:nvSpPr>
        <p:spPr>
          <a:xfrm>
            <a:off x="179388" y="549275"/>
            <a:ext cx="8847137" cy="838200"/>
          </a:xfrm>
        </p:spPr>
        <p:txBody>
          <a:bodyPr/>
          <a:lstStyle/>
          <a:p>
            <a:r>
              <a:rPr lang="en-US" altLang="zh-TW" smtClean="0"/>
              <a:t>Conclusion of Web attacks</a:t>
            </a:r>
            <a:endParaRPr lang="zh-TW" altLang="en-US" smtClean="0"/>
          </a:p>
        </p:txBody>
      </p:sp>
      <p:sp>
        <p:nvSpPr>
          <p:cNvPr id="57347"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7EA4C277-07D0-4381-9D33-47422C8EAFB0}" type="slidenum">
              <a:rPr kumimoji="0" lang="en-US" altLang="zh-TW" sz="1000" b="0" smtClean="0">
                <a:solidFill>
                  <a:srgbClr val="66FF33"/>
                </a:solidFill>
                <a:latin typeface="Arial Black" pitchFamily="34" charset="0"/>
              </a:rPr>
              <a:pPr eaLnBrk="1" hangingPunct="1">
                <a:spcBef>
                  <a:spcPct val="0"/>
                </a:spcBef>
                <a:buClrTx/>
                <a:buFontTx/>
                <a:buNone/>
              </a:pPr>
              <a:t>32</a:t>
            </a:fld>
            <a:endParaRPr kumimoji="0" lang="en-US" altLang="zh-TW" sz="1000" b="0" smtClean="0">
              <a:solidFill>
                <a:srgbClr val="66FF33"/>
              </a:solidFill>
              <a:latin typeface="Arial Black" pitchFamily="34" charset="0"/>
            </a:endParaRPr>
          </a:p>
        </p:txBody>
      </p:sp>
      <p:sp>
        <p:nvSpPr>
          <p:cNvPr id="5" name="內容版面配置區 2"/>
          <p:cNvSpPr txBox="1">
            <a:spLocks/>
          </p:cNvSpPr>
          <p:nvPr/>
        </p:nvSpPr>
        <p:spPr bwMode="auto">
          <a:xfrm>
            <a:off x="122238" y="1773238"/>
            <a:ext cx="899636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accent2"/>
              </a:buClr>
              <a:buFont typeface="Wingdings 2" pitchFamily="18" charset="2"/>
              <a:buChar char="¢"/>
              <a:defRPr kumimoji="1" sz="2800" b="1">
                <a:solidFill>
                  <a:schemeClr val="tx1"/>
                </a:solidFill>
                <a:latin typeface="+mn-lt"/>
                <a:ea typeface="+mn-ea"/>
                <a:cs typeface="新細明體" charset="0"/>
              </a:defRPr>
            </a:lvl1pPr>
            <a:lvl2pPr marL="742950" indent="-285750" algn="l" rtl="0" eaLnBrk="0" fontAlgn="base" hangingPunct="0">
              <a:spcBef>
                <a:spcPct val="20000"/>
              </a:spcBef>
              <a:spcAft>
                <a:spcPct val="0"/>
              </a:spcAft>
              <a:buClr>
                <a:schemeClr val="accent2"/>
              </a:buClr>
              <a:buFont typeface="Wingdings 2" pitchFamily="18" charset="2"/>
              <a:buChar char="¢"/>
              <a:defRPr kumimoji="1" sz="2000" b="1">
                <a:solidFill>
                  <a:schemeClr val="tx1"/>
                </a:solidFill>
                <a:latin typeface="+mn-lt"/>
                <a:ea typeface="+mn-ea"/>
                <a:cs typeface="新細明體" charset="0"/>
              </a:defRPr>
            </a:lvl2pPr>
            <a:lvl3pPr marL="1143000" indent="-228600" algn="l" rtl="0" eaLnBrk="0" fontAlgn="base" hangingPunct="0">
              <a:spcBef>
                <a:spcPct val="20000"/>
              </a:spcBef>
              <a:spcAft>
                <a:spcPct val="0"/>
              </a:spcAft>
              <a:buClr>
                <a:schemeClr val="accent2"/>
              </a:buClr>
              <a:buFont typeface="Wingdings 2" pitchFamily="18" charset="2"/>
              <a:buChar char="¢"/>
              <a:defRPr kumimoji="1" sz="1600" b="1">
                <a:solidFill>
                  <a:schemeClr val="tx1"/>
                </a:solidFill>
                <a:latin typeface="+mn-lt"/>
                <a:ea typeface="+mn-ea"/>
                <a:cs typeface="新細明體" charset="0"/>
              </a:defRPr>
            </a:lvl3pPr>
            <a:lvl4pPr marL="1600200" indent="-228600" algn="l" rtl="0" eaLnBrk="0" fontAlgn="base" hangingPunct="0">
              <a:spcBef>
                <a:spcPct val="20000"/>
              </a:spcBef>
              <a:spcAft>
                <a:spcPct val="0"/>
              </a:spcAft>
              <a:buClr>
                <a:schemeClr val="accent2"/>
              </a:buClr>
              <a:buFont typeface="Wingdings 2" pitchFamily="18" charset="2"/>
              <a:buChar char="¢"/>
              <a:defRPr kumimoji="1" sz="1200" b="1">
                <a:solidFill>
                  <a:schemeClr val="tx1"/>
                </a:solidFill>
                <a:latin typeface="+mn-lt"/>
                <a:ea typeface="+mn-ea"/>
                <a:cs typeface="新細明體" charset="0"/>
              </a:defRPr>
            </a:lvl4pPr>
            <a:lvl5pPr marL="2057400" indent="-228600" algn="l" rtl="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mn-lt"/>
                <a:ea typeface="+mn-ea"/>
                <a:cs typeface="新細明體" charset="0"/>
              </a:defRPr>
            </a:lvl5pPr>
            <a:lvl6pPr marL="25146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6pPr>
            <a:lvl7pPr marL="29718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7pPr>
            <a:lvl8pPr marL="34290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8pPr>
            <a:lvl9pPr marL="3886200" indent="-228600" algn="l" rtl="0" fontAlgn="base">
              <a:spcBef>
                <a:spcPct val="20000"/>
              </a:spcBef>
              <a:spcAft>
                <a:spcPct val="0"/>
              </a:spcAft>
              <a:buClr>
                <a:schemeClr val="accent2"/>
              </a:buClr>
              <a:buFont typeface="Wingdings 2" pitchFamily="18" charset="2"/>
              <a:buChar char="¢"/>
              <a:defRPr kumimoji="1" sz="1000" b="1">
                <a:solidFill>
                  <a:schemeClr val="tx1"/>
                </a:solidFill>
                <a:latin typeface="+mn-lt"/>
                <a:ea typeface="+mn-ea"/>
              </a:defRPr>
            </a:lvl9pPr>
          </a:lstStyle>
          <a:p>
            <a:pPr>
              <a:buFont typeface="Wingdings" panose="05000000000000000000" pitchFamily="2" charset="2"/>
              <a:buChar char="Ø"/>
              <a:defRPr/>
            </a:pPr>
            <a:r>
              <a:rPr lang="en-US" altLang="zh-TW" sz="2000" b="0" kern="0" dirty="0" smtClean="0">
                <a:ea typeface="標楷體" panose="03000509000000000000" pitchFamily="65" charset="-120"/>
              </a:rPr>
              <a:t>From the three </a:t>
            </a:r>
            <a:r>
              <a:rPr lang="en-US" altLang="zh-TW" sz="2000" b="0" kern="0" dirty="0">
                <a:ea typeface="標楷體" panose="03000509000000000000" pitchFamily="65" charset="-120"/>
              </a:rPr>
              <a:t>cases that we just </a:t>
            </a:r>
            <a:r>
              <a:rPr lang="en-US" altLang="zh-TW" sz="2000" b="0" kern="0" dirty="0" smtClean="0">
                <a:ea typeface="標楷體" panose="03000509000000000000" pitchFamily="65" charset="-120"/>
              </a:rPr>
              <a:t>mention, we </a:t>
            </a:r>
            <a:r>
              <a:rPr lang="en-US" altLang="zh-TW" sz="2000" b="0" kern="0" dirty="0">
                <a:ea typeface="標楷體" panose="03000509000000000000" pitchFamily="65" charset="-120"/>
              </a:rPr>
              <a:t>can</a:t>
            </a:r>
            <a:r>
              <a:rPr lang="en-US" altLang="zh-TW" sz="2000" b="0" kern="0" dirty="0" smtClean="0">
                <a:ea typeface="標楷體" panose="03000509000000000000" pitchFamily="65" charset="-120"/>
              </a:rPr>
              <a:t> know</a:t>
            </a:r>
            <a:r>
              <a:rPr lang="zh-TW" altLang="en-US" sz="2000" b="0" kern="0" dirty="0" smtClean="0">
                <a:ea typeface="標楷體" panose="03000509000000000000" pitchFamily="65" charset="-120"/>
              </a:rPr>
              <a:t>：</a:t>
            </a:r>
            <a:endParaRPr lang="en-US" altLang="zh-TW" sz="2000" b="0" kern="0" dirty="0" smtClean="0">
              <a:ea typeface="標楷體" panose="03000509000000000000" pitchFamily="65" charset="-120"/>
            </a:endParaRPr>
          </a:p>
          <a:p>
            <a:pPr marL="723900" indent="-450850">
              <a:defRPr/>
            </a:pPr>
            <a:r>
              <a:rPr lang="en-US" altLang="zh-TW" sz="2000" b="0" kern="0" dirty="0" smtClean="0">
                <a:ea typeface="標楷體" panose="03000509000000000000" pitchFamily="65" charset="-120"/>
              </a:rPr>
              <a:t>The FM series can detect and block the Web attack so that the web server will </a:t>
            </a:r>
            <a:r>
              <a:rPr lang="en-US" altLang="zh-TW" sz="2000" kern="0" dirty="0" smtClean="0">
                <a:ea typeface="標楷體" panose="03000509000000000000" pitchFamily="65" charset="-120"/>
              </a:rPr>
              <a:t>NOT</a:t>
            </a:r>
            <a:r>
              <a:rPr lang="en-US" altLang="zh-TW" sz="2000" b="0" kern="0" dirty="0" smtClean="0">
                <a:ea typeface="標楷體" panose="03000509000000000000" pitchFamily="65" charset="-120"/>
              </a:rPr>
              <a:t> be</a:t>
            </a:r>
            <a:r>
              <a:rPr lang="en-US" altLang="zh-TW" sz="2000" b="0" dirty="0"/>
              <a:t> </a:t>
            </a:r>
            <a:r>
              <a:rPr lang="en-US" altLang="zh-TW" sz="2000" b="0" kern="0" dirty="0">
                <a:ea typeface="標楷體" panose="03000509000000000000" pitchFamily="65" charset="-120"/>
              </a:rPr>
              <a:t>paralyzed.</a:t>
            </a:r>
          </a:p>
          <a:p>
            <a:pPr marL="723900" indent="-450850">
              <a:defRPr/>
            </a:pPr>
            <a:r>
              <a:rPr lang="en-US" altLang="zh-TW" sz="2000" b="0" kern="0" dirty="0" smtClean="0">
                <a:ea typeface="標楷體" panose="03000509000000000000" pitchFamily="65" charset="-120"/>
              </a:rPr>
              <a:t>The </a:t>
            </a:r>
            <a:r>
              <a:rPr lang="en-US" altLang="zh-TW" sz="2000" b="0" kern="0" dirty="0">
                <a:ea typeface="標楷體" panose="03000509000000000000" pitchFamily="65" charset="-120"/>
              </a:rPr>
              <a:t>FM series can detect and block the attack with huge connection in a </a:t>
            </a:r>
            <a:r>
              <a:rPr lang="en-US" altLang="zh-TW" sz="2000" b="0" kern="0" dirty="0" smtClean="0">
                <a:ea typeface="標楷體" panose="03000509000000000000" pitchFamily="65" charset="-120"/>
              </a:rPr>
              <a:t>short </a:t>
            </a:r>
            <a:r>
              <a:rPr lang="en-US" altLang="zh-TW" sz="2000" b="0" kern="0" dirty="0">
                <a:ea typeface="標楷體" panose="03000509000000000000" pitchFamily="65" charset="-120"/>
              </a:rPr>
              <a:t>time.</a:t>
            </a:r>
          </a:p>
          <a:p>
            <a:pPr marL="723900" indent="-450850">
              <a:defRPr/>
            </a:pPr>
            <a:r>
              <a:rPr lang="en-US" altLang="zh-TW" sz="2000" b="0" kern="0" dirty="0">
                <a:ea typeface="標楷體" panose="03000509000000000000" pitchFamily="65" charset="-120"/>
              </a:rPr>
              <a:t>The FM series can detect and block the attack with Slow DOS </a:t>
            </a:r>
            <a:r>
              <a:rPr lang="en-US" altLang="zh-TW" sz="2000" b="0" kern="0" dirty="0" smtClean="0">
                <a:ea typeface="標楷體" panose="03000509000000000000" pitchFamily="65" charset="-120"/>
              </a:rPr>
              <a:t>attacks.</a:t>
            </a:r>
          </a:p>
          <a:p>
            <a:pPr marL="273050" indent="0">
              <a:buFont typeface="Wingdings 2" pitchFamily="18" charset="2"/>
              <a:buNone/>
              <a:defRPr/>
            </a:pPr>
            <a:endParaRPr lang="en-US" altLang="zh-TW" sz="2000" b="0" kern="0" dirty="0">
              <a:ea typeface="標楷體" panose="03000509000000000000" pitchFamily="65" charset="-120"/>
            </a:endParaRPr>
          </a:p>
          <a:p>
            <a:pPr marL="273050" indent="-273050">
              <a:buFont typeface="Wingdings" panose="05000000000000000000" pitchFamily="2" charset="2"/>
              <a:buChar char="Ø"/>
              <a:defRPr/>
            </a:pPr>
            <a:r>
              <a:rPr lang="en-US" altLang="zh-TW" sz="2000" b="0" kern="0" dirty="0" smtClean="0">
                <a:ea typeface="標楷體" panose="03000509000000000000" pitchFamily="65" charset="-120"/>
              </a:rPr>
              <a:t>The hackers can use program to avoid producing too much connection. They </a:t>
            </a:r>
            <a:r>
              <a:rPr lang="en-US" altLang="zh-TW" sz="2000" b="0" kern="0" dirty="0">
                <a:ea typeface="標楷體" panose="03000509000000000000" pitchFamily="65" charset="-120"/>
              </a:rPr>
              <a:t>can either use slow </a:t>
            </a:r>
            <a:r>
              <a:rPr lang="en-US" altLang="zh-TW" sz="2000" b="0" kern="0" dirty="0" err="1" smtClean="0">
                <a:ea typeface="標楷體" panose="03000509000000000000" pitchFamily="65" charset="-120"/>
              </a:rPr>
              <a:t>DoS</a:t>
            </a:r>
            <a:r>
              <a:rPr lang="en-US" altLang="zh-TW" sz="2000" b="0" kern="0" dirty="0" smtClean="0">
                <a:ea typeface="標楷體" panose="03000509000000000000" pitchFamily="65" charset="-120"/>
              </a:rPr>
              <a:t> attack to escape from the threshold function of IPS, so that they </a:t>
            </a:r>
            <a:r>
              <a:rPr lang="en-US" altLang="zh-TW" sz="2000" b="0" kern="0" dirty="0">
                <a:ea typeface="標楷體" panose="03000509000000000000" pitchFamily="65" charset="-120"/>
              </a:rPr>
              <a:t>can </a:t>
            </a:r>
            <a:r>
              <a:rPr lang="en-US" altLang="zh-TW" sz="2000" b="0" kern="0" dirty="0" smtClean="0">
                <a:ea typeface="標楷體" panose="03000509000000000000" pitchFamily="65" charset="-120"/>
              </a:rPr>
              <a:t>successfully attack </a:t>
            </a:r>
            <a:r>
              <a:rPr lang="en-US" altLang="zh-TW" sz="2000" b="0" kern="0" dirty="0">
                <a:ea typeface="標楷體" panose="03000509000000000000" pitchFamily="65" charset="-120"/>
              </a:rPr>
              <a:t>the target</a:t>
            </a:r>
            <a:r>
              <a:rPr lang="en-US" altLang="zh-TW" sz="2000" b="0" kern="0" dirty="0" smtClean="0">
                <a:ea typeface="標楷體" panose="03000509000000000000" pitchFamily="65" charset="-120"/>
              </a:rPr>
              <a:t>. No matter what kind of method the hackers choose, the </a:t>
            </a:r>
            <a:r>
              <a:rPr lang="en-US" altLang="zh-TW" sz="2000" b="0" kern="0" dirty="0">
                <a:ea typeface="標楷體" panose="03000509000000000000" pitchFamily="65" charset="-120"/>
              </a:rPr>
              <a:t>FM series can </a:t>
            </a:r>
            <a:r>
              <a:rPr lang="en-US" altLang="zh-TW" sz="2000" b="0" kern="0" dirty="0" smtClean="0">
                <a:ea typeface="標楷體" panose="03000509000000000000" pitchFamily="65" charset="-120"/>
              </a:rPr>
              <a:t>detect and block the attack.</a:t>
            </a:r>
            <a:endParaRPr lang="en-US" altLang="zh-TW" sz="2000" b="0" kern="0" dirty="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a:xfrm>
            <a:off x="201613" y="549275"/>
            <a:ext cx="8740775" cy="838200"/>
          </a:xfrm>
        </p:spPr>
        <p:txBody>
          <a:bodyPr/>
          <a:lstStyle/>
          <a:p>
            <a:r>
              <a:rPr lang="en-US" altLang="zh-TW" smtClean="0"/>
              <a:t>Inner Intrusion</a:t>
            </a:r>
            <a:endParaRPr lang="zh-TW" altLang="en-US" smtClean="0"/>
          </a:p>
        </p:txBody>
      </p:sp>
      <p:sp>
        <p:nvSpPr>
          <p:cNvPr id="24580" name="內容版面配置區 2"/>
          <p:cNvSpPr>
            <a:spLocks noGrp="1"/>
          </p:cNvSpPr>
          <p:nvPr>
            <p:ph idx="1"/>
          </p:nvPr>
        </p:nvSpPr>
        <p:spPr>
          <a:xfrm>
            <a:off x="107950" y="1485900"/>
            <a:ext cx="8928100" cy="4679950"/>
          </a:xfrm>
        </p:spPr>
        <p:txBody>
          <a:bodyPr/>
          <a:lstStyle/>
          <a:p>
            <a:pPr>
              <a:buFont typeface="Wingdings" pitchFamily="2" charset="2"/>
              <a:buChar char="Ø"/>
              <a:defRPr/>
            </a:pPr>
            <a:r>
              <a:rPr lang="en-US" altLang="zh-TW" sz="2000" dirty="0"/>
              <a:t>The Russian hacking groups steal money from banks and rigged ATMs to spew cash across the </a:t>
            </a:r>
            <a:r>
              <a:rPr lang="en-US" altLang="zh-TW" sz="2000" dirty="0" smtClean="0"/>
              <a:t>world. Because </a:t>
            </a:r>
            <a:r>
              <a:rPr lang="en-US" altLang="zh-TW" sz="2000" dirty="0"/>
              <a:t>the ATM system is a closed network system, the method that they can use is intruding from intranet to </a:t>
            </a:r>
            <a:r>
              <a:rPr lang="en-US" altLang="zh-TW" sz="2000" dirty="0" smtClean="0"/>
              <a:t>intranet. </a:t>
            </a:r>
          </a:p>
          <a:p>
            <a:pPr marL="355600" indent="0">
              <a:buFont typeface="Wingdings 2" pitchFamily="18" charset="2"/>
              <a:buNone/>
              <a:defRPr/>
            </a:pPr>
            <a:r>
              <a:rPr lang="en-US" altLang="zh-TW" sz="2000" dirty="0" smtClean="0"/>
              <a:t>I </a:t>
            </a:r>
            <a:r>
              <a:rPr lang="en-US" altLang="zh-TW" sz="2000" dirty="0"/>
              <a:t>think we can make a </a:t>
            </a:r>
            <a:r>
              <a:rPr lang="en-US" altLang="zh-TW" sz="2000" dirty="0" smtClean="0"/>
              <a:t>reasonable </a:t>
            </a:r>
            <a:r>
              <a:rPr lang="en-US" altLang="zh-TW" sz="2000" dirty="0"/>
              <a:t>guess that it may be due to the cooperation of the inside </a:t>
            </a:r>
            <a:r>
              <a:rPr lang="en-US" altLang="zh-TW" sz="2000" dirty="0" smtClean="0"/>
              <a:t>staff. He </a:t>
            </a:r>
            <a:r>
              <a:rPr lang="en-US" altLang="zh-TW" sz="2000" dirty="0"/>
              <a:t>will invade other computers from intranet so that the police cannot track down his </a:t>
            </a:r>
            <a:r>
              <a:rPr lang="en-US" altLang="zh-TW" sz="2000" dirty="0" smtClean="0"/>
              <a:t>IP and then </a:t>
            </a:r>
            <a:r>
              <a:rPr lang="en-US" altLang="zh-TW" sz="2000" dirty="0"/>
              <a:t>use the victim computer hacking the ATM service </a:t>
            </a:r>
            <a:r>
              <a:rPr lang="en-US" altLang="zh-TW" sz="2000" dirty="0" smtClean="0"/>
              <a:t>center. After </a:t>
            </a:r>
            <a:r>
              <a:rPr lang="en-US" altLang="zh-TW" sz="2000" dirty="0"/>
              <a:t>the intrusion succeed, he can send cash spewing to the ATM and appoint people to take the money. </a:t>
            </a:r>
          </a:p>
          <a:p>
            <a:pPr>
              <a:spcBef>
                <a:spcPts val="1200"/>
              </a:spcBef>
              <a:buFont typeface="Wingdings" pitchFamily="2" charset="2"/>
              <a:buChar char="Ø"/>
              <a:defRPr/>
            </a:pPr>
            <a:r>
              <a:rPr lang="en-US" altLang="zh-TW" sz="2000" dirty="0" smtClean="0"/>
              <a:t>The </a:t>
            </a:r>
            <a:r>
              <a:rPr lang="en-US" altLang="zh-TW" sz="2000" dirty="0"/>
              <a:t>First Commercial Bank heist in Taiwan can be solved because the police found the face of the people who take money from the </a:t>
            </a:r>
            <a:r>
              <a:rPr lang="en-US" altLang="zh-TW" sz="2000" dirty="0" err="1"/>
              <a:t>cctv</a:t>
            </a:r>
            <a:r>
              <a:rPr lang="en-US" altLang="zh-TW" sz="2000" dirty="0"/>
              <a:t>. That makes the police know who the suspects are right away. As a result, they found the money but not the people who hide in the dark side. </a:t>
            </a:r>
            <a:endParaRPr lang="en-US" altLang="zh-TW" sz="2000" dirty="0" smtClean="0"/>
          </a:p>
          <a:p>
            <a:pPr>
              <a:spcBef>
                <a:spcPts val="1200"/>
              </a:spcBef>
              <a:buFont typeface="Wingdings" pitchFamily="2" charset="2"/>
              <a:buChar char="Ø"/>
              <a:defRPr/>
            </a:pPr>
            <a:r>
              <a:rPr lang="en-US" altLang="zh-TW" sz="2000" dirty="0" smtClean="0"/>
              <a:t>If the First Commercial Bank uses the FM</a:t>
            </a:r>
            <a:r>
              <a:rPr lang="zh-TW" altLang="en-US" sz="2000" dirty="0" smtClean="0"/>
              <a:t> </a:t>
            </a:r>
            <a:r>
              <a:rPr lang="en-US" altLang="zh-TW" sz="2000" dirty="0" smtClean="0"/>
              <a:t>series product, they can detect the intrusion from intranet to intranet by the Inner Intrusion detection function. They can block the intrusion and find out the source IP addresses.</a:t>
            </a:r>
          </a:p>
          <a:p>
            <a:pPr>
              <a:buFont typeface="Wingdings" pitchFamily="2" charset="2"/>
              <a:buChar char="Ø"/>
              <a:defRPr/>
            </a:pPr>
            <a:endParaRPr lang="en-US" altLang="zh-TW" sz="2000" dirty="0"/>
          </a:p>
        </p:txBody>
      </p:sp>
      <p:sp>
        <p:nvSpPr>
          <p:cNvPr id="5837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0AEDDAAA-A4DD-402F-81D0-6B7FD2C275AF}" type="slidenum">
              <a:rPr kumimoji="0" lang="en-US" altLang="zh-TW" sz="1000" b="0" smtClean="0">
                <a:solidFill>
                  <a:srgbClr val="66FF33"/>
                </a:solidFill>
                <a:latin typeface="Arial Black" pitchFamily="34" charset="0"/>
              </a:rPr>
              <a:pPr eaLnBrk="1" hangingPunct="1">
                <a:spcBef>
                  <a:spcPct val="0"/>
                </a:spcBef>
                <a:buClrTx/>
                <a:buFontTx/>
                <a:buNone/>
              </a:pPr>
              <a:t>33</a:t>
            </a:fld>
            <a:endParaRPr kumimoji="0" lang="en-US" altLang="zh-TW" sz="1000" b="0" smtClean="0">
              <a:solidFill>
                <a:srgbClr val="66FF33"/>
              </a:solidFill>
              <a:latin typeface="Arial Black"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a:xfrm>
            <a:off x="201613" y="549275"/>
            <a:ext cx="8740775" cy="838200"/>
          </a:xfrm>
        </p:spPr>
        <p:txBody>
          <a:bodyPr/>
          <a:lstStyle/>
          <a:p>
            <a:r>
              <a:rPr lang="en-US" altLang="zh-TW" dirty="0" smtClean="0"/>
              <a:t>Inner Intrusion (cont.)</a:t>
            </a:r>
            <a:endParaRPr lang="zh-TW" altLang="en-US" dirty="0" smtClean="0"/>
          </a:p>
        </p:txBody>
      </p:sp>
      <p:sp>
        <p:nvSpPr>
          <p:cNvPr id="59395" name="內容版面配置區 2"/>
          <p:cNvSpPr>
            <a:spLocks noGrp="1"/>
          </p:cNvSpPr>
          <p:nvPr>
            <p:ph idx="1"/>
          </p:nvPr>
        </p:nvSpPr>
        <p:spPr>
          <a:xfrm>
            <a:off x="107950" y="1773238"/>
            <a:ext cx="8928100" cy="4679950"/>
          </a:xfrm>
        </p:spPr>
        <p:txBody>
          <a:bodyPr/>
          <a:lstStyle/>
          <a:p>
            <a:pPr>
              <a:buFont typeface="Wingdings" pitchFamily="2" charset="2"/>
              <a:buChar char="Ø"/>
            </a:pPr>
            <a:r>
              <a:rPr lang="en-US" altLang="zh-TW" sz="2000" smtClean="0"/>
              <a:t>In Taiwan, a secret unit of government uses the closed network. They used the Flowviewer and found out the intrusion by the inner intrusion detection function. The spies were caught in the end.</a:t>
            </a:r>
          </a:p>
          <a:p>
            <a:pPr>
              <a:buFont typeface="Wingdings" pitchFamily="2" charset="2"/>
              <a:buChar char="Ø"/>
            </a:pPr>
            <a:endParaRPr lang="en-US" altLang="zh-TW" sz="2000" smtClean="0"/>
          </a:p>
          <a:p>
            <a:pPr>
              <a:buFont typeface="Wingdings" pitchFamily="2" charset="2"/>
              <a:buChar char="Ø"/>
            </a:pPr>
            <a:r>
              <a:rPr lang="en-US" altLang="zh-TW" sz="2000" smtClean="0"/>
              <a:t>The secret unit of Taiwan's government uses the closed network ; the ATM system is a closed network system, too. I think the method that the hackers used is the same. The only difference is that the Trojans horse programs they used. The hackers always use the latest version of program. That means the pattern is not be defined, so the device of IPS cannot detect these intrusions.</a:t>
            </a:r>
          </a:p>
          <a:p>
            <a:pPr>
              <a:buFont typeface="Wingdings" pitchFamily="2" charset="2"/>
              <a:buChar char="Ø"/>
            </a:pPr>
            <a:endParaRPr lang="en-US" altLang="zh-TW" sz="2000" smtClean="0"/>
          </a:p>
          <a:p>
            <a:pPr>
              <a:buFont typeface="Wingdings" pitchFamily="2" charset="2"/>
              <a:buChar char="Ø"/>
            </a:pPr>
            <a:r>
              <a:rPr lang="en-US" altLang="zh-TW" sz="2000" smtClean="0"/>
              <a:t>The Inner Intrusion detection function is unique and available only in Flowviewer. A unit used the Flowviewer to find out the spies who tried to intrude from intranet.</a:t>
            </a:r>
          </a:p>
        </p:txBody>
      </p:sp>
      <p:sp>
        <p:nvSpPr>
          <p:cNvPr id="5939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DD67BF3C-CC05-4E77-8F34-C661ECA56F0E}" type="slidenum">
              <a:rPr kumimoji="0" lang="en-US" altLang="zh-TW" sz="1000" b="0" smtClean="0">
                <a:solidFill>
                  <a:srgbClr val="66FF33"/>
                </a:solidFill>
                <a:latin typeface="Arial Black" pitchFamily="34" charset="0"/>
              </a:rPr>
              <a:pPr eaLnBrk="1" hangingPunct="1">
                <a:spcBef>
                  <a:spcPct val="0"/>
                </a:spcBef>
                <a:buClrTx/>
                <a:buFontTx/>
                <a:buNone/>
              </a:pPr>
              <a:t>34</a:t>
            </a:fld>
            <a:endParaRPr kumimoji="0" lang="en-US" altLang="zh-TW" sz="1000" b="0" smtClean="0">
              <a:solidFill>
                <a:srgbClr val="66FF33"/>
              </a:solidFill>
              <a:latin typeface="Arial Black"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a:xfrm>
            <a:off x="166688" y="533400"/>
            <a:ext cx="8812212" cy="838200"/>
          </a:xfrm>
        </p:spPr>
        <p:txBody>
          <a:bodyPr/>
          <a:lstStyle/>
          <a:p>
            <a:r>
              <a:rPr lang="en-US" altLang="zh-TW" smtClean="0"/>
              <a:t>The real case of the</a:t>
            </a:r>
            <a:r>
              <a:rPr lang="zh-TW" altLang="en-US" smtClean="0"/>
              <a:t> </a:t>
            </a:r>
            <a:r>
              <a:rPr lang="en-US" altLang="zh-TW" smtClean="0"/>
              <a:t>Inner Intrusion</a:t>
            </a:r>
            <a:endParaRPr lang="zh-TW" altLang="en-US" smtClean="0"/>
          </a:p>
        </p:txBody>
      </p:sp>
      <p:sp>
        <p:nvSpPr>
          <p:cNvPr id="60419" name="內容版面配置區 2"/>
          <p:cNvSpPr>
            <a:spLocks noGrp="1"/>
          </p:cNvSpPr>
          <p:nvPr>
            <p:ph idx="1"/>
          </p:nvPr>
        </p:nvSpPr>
        <p:spPr>
          <a:xfrm>
            <a:off x="250825" y="1484313"/>
            <a:ext cx="8542338" cy="792162"/>
          </a:xfrm>
        </p:spPr>
        <p:txBody>
          <a:bodyPr/>
          <a:lstStyle/>
          <a:p>
            <a:pPr>
              <a:buFont typeface="Wingdings" pitchFamily="2" charset="2"/>
              <a:buChar char="Ø"/>
            </a:pPr>
            <a:r>
              <a:rPr lang="en-US" altLang="zh-TW" sz="2000" b="0" smtClean="0">
                <a:sym typeface="Wingdings" pitchFamily="2" charset="2"/>
              </a:rPr>
              <a:t>The administrator can see the information of  the attack by clicking the block</a:t>
            </a:r>
            <a:r>
              <a:rPr lang="zh-TW" altLang="en-US" sz="2000" b="0" smtClean="0">
                <a:sym typeface="Wingdings" pitchFamily="2" charset="2"/>
              </a:rPr>
              <a:t> </a:t>
            </a:r>
            <a:r>
              <a:rPr lang="en-US" altLang="zh-TW" sz="2000" b="0" smtClean="0">
                <a:sym typeface="Wingdings" pitchFamily="2" charset="2"/>
              </a:rPr>
              <a:t>on the abnormal traffic matrix. </a:t>
            </a:r>
            <a:endParaRPr lang="en-US" altLang="zh-TW" sz="2000" b="0" smtClean="0"/>
          </a:p>
        </p:txBody>
      </p:sp>
      <p:sp>
        <p:nvSpPr>
          <p:cNvPr id="6042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C8FC46E2-B746-48B7-B8E5-4DF79392FA1F}" type="slidenum">
              <a:rPr kumimoji="0" lang="en-US" altLang="zh-TW" sz="1000" b="0" smtClean="0">
                <a:solidFill>
                  <a:srgbClr val="66FF33"/>
                </a:solidFill>
                <a:latin typeface="Arial Black" pitchFamily="34" charset="0"/>
              </a:rPr>
              <a:pPr eaLnBrk="1" hangingPunct="1">
                <a:spcBef>
                  <a:spcPct val="0"/>
                </a:spcBef>
                <a:buClrTx/>
                <a:buFontTx/>
                <a:buNone/>
              </a:pPr>
              <a:t>35</a:t>
            </a:fld>
            <a:endParaRPr kumimoji="0" lang="en-US" altLang="zh-TW" sz="1000" b="0" smtClean="0">
              <a:solidFill>
                <a:srgbClr val="66FF33"/>
              </a:solidFill>
              <a:latin typeface="Arial Black" pitchFamily="34" charset="0"/>
            </a:endParaRPr>
          </a:p>
        </p:txBody>
      </p:sp>
      <p:pic>
        <p:nvPicPr>
          <p:cNvPr id="60421"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825" y="2205038"/>
            <a:ext cx="81343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橢圓 8"/>
          <p:cNvSpPr/>
          <p:nvPr/>
        </p:nvSpPr>
        <p:spPr bwMode="auto">
          <a:xfrm>
            <a:off x="1908175" y="3730625"/>
            <a:ext cx="490538" cy="519113"/>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n>
                <a:solidFill>
                  <a:schemeClr val="tx1"/>
                </a:solidFill>
                <a:prstDash val="dash"/>
              </a:ln>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5625"/>
            <a:ext cx="91440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右彎箭號 3"/>
          <p:cNvSpPr/>
          <p:nvPr/>
        </p:nvSpPr>
        <p:spPr>
          <a:xfrm rot="5400000">
            <a:off x="2459038" y="4005263"/>
            <a:ext cx="792162" cy="576262"/>
          </a:xfrm>
          <a:prstGeom prst="bentArrow">
            <a:avLst/>
          </a:prstGeom>
          <a:solidFill>
            <a:schemeClr val="accent2">
              <a:lumMod val="60000"/>
              <a:lumOff val="4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a:xfrm>
            <a:off x="152400" y="533400"/>
            <a:ext cx="8812213" cy="838200"/>
          </a:xfrm>
        </p:spPr>
        <p:txBody>
          <a:bodyPr/>
          <a:lstStyle/>
          <a:p>
            <a:r>
              <a:rPr lang="en-US" altLang="zh-TW" smtClean="0">
                <a:ea typeface="標楷體" pitchFamily="65" charset="-120"/>
              </a:rPr>
              <a:t>The function of real-time query</a:t>
            </a:r>
            <a:endParaRPr lang="zh-TW" altLang="en-US" smtClean="0">
              <a:ea typeface="標楷體" pitchFamily="65" charset="-120"/>
            </a:endParaRPr>
          </a:p>
        </p:txBody>
      </p:sp>
      <p:sp>
        <p:nvSpPr>
          <p:cNvPr id="48131" name="內容版面配置區 2"/>
          <p:cNvSpPr>
            <a:spLocks noGrp="1"/>
          </p:cNvSpPr>
          <p:nvPr>
            <p:ph idx="1"/>
          </p:nvPr>
        </p:nvSpPr>
        <p:spPr>
          <a:xfrm>
            <a:off x="152400" y="1370013"/>
            <a:ext cx="8839200" cy="1843087"/>
          </a:xfrm>
        </p:spPr>
        <p:txBody>
          <a:bodyPr/>
          <a:lstStyle/>
          <a:p>
            <a:pPr eaLnBrk="1" hangingPunct="1">
              <a:buClr>
                <a:srgbClr val="3333CC"/>
              </a:buClr>
              <a:buFont typeface="Wingdings" panose="05000000000000000000" pitchFamily="2" charset="2"/>
              <a:buChar char="Ø"/>
              <a:defRPr/>
            </a:pPr>
            <a:r>
              <a:rPr lang="en-US" altLang="zh-TW" sz="1600" dirty="0">
                <a:solidFill>
                  <a:srgbClr val="000000"/>
                </a:solidFill>
                <a:ea typeface="標楷體" pitchFamily="65" charset="-120"/>
              </a:rPr>
              <a:t>After setting the query condition and pressing the query button, you can get the IP addresses that this specific IP has contacted during the period. This function can identify the details of any potential crime and be used as evidence later on.</a:t>
            </a:r>
          </a:p>
          <a:p>
            <a:pPr eaLnBrk="1" hangingPunct="1">
              <a:buClr>
                <a:srgbClr val="3333CC"/>
              </a:buClr>
              <a:buFont typeface="Wingdings" panose="05000000000000000000" pitchFamily="2" charset="2"/>
              <a:buChar char="Ø"/>
              <a:defRPr/>
            </a:pPr>
            <a:r>
              <a:rPr lang="en-US" altLang="zh-TW" sz="1600" dirty="0" smtClean="0">
                <a:solidFill>
                  <a:srgbClr val="000000"/>
                </a:solidFill>
                <a:ea typeface="標楷體" pitchFamily="65" charset="-120"/>
              </a:rPr>
              <a:t>The </a:t>
            </a:r>
            <a:r>
              <a:rPr lang="en-US" altLang="zh-TW" sz="1600" dirty="0">
                <a:solidFill>
                  <a:srgbClr val="000000"/>
                </a:solidFill>
                <a:ea typeface="標楷體" pitchFamily="65" charset="-120"/>
              </a:rPr>
              <a:t>following figure shows the source </a:t>
            </a:r>
            <a:r>
              <a:rPr lang="en-US" altLang="zh-TW" sz="1600" dirty="0" smtClean="0">
                <a:solidFill>
                  <a:srgbClr val="000000"/>
                </a:solidFill>
                <a:ea typeface="標楷體" pitchFamily="65" charset="-120"/>
              </a:rPr>
              <a:t>IP (</a:t>
            </a:r>
            <a:r>
              <a:rPr lang="en-US" altLang="zh-TW" sz="1600" dirty="0" smtClean="0">
                <a:solidFill>
                  <a:srgbClr val="0000CC"/>
                </a:solidFill>
                <a:ea typeface="標楷體" pitchFamily="65" charset="-120"/>
              </a:rPr>
              <a:t>140.</a:t>
            </a:r>
            <a:r>
              <a:rPr lang="en-US" altLang="zh-TW" sz="1600" dirty="0" smtClean="0">
                <a:solidFill>
                  <a:srgbClr val="FF0000"/>
                </a:solidFill>
                <a:ea typeface="標楷體" pitchFamily="65" charset="-120"/>
              </a:rPr>
              <a:t>XXX.XXX.</a:t>
            </a:r>
            <a:r>
              <a:rPr lang="en-US" altLang="zh-TW" sz="1600" dirty="0" smtClean="0">
                <a:solidFill>
                  <a:srgbClr val="0000CC"/>
                </a:solidFill>
                <a:ea typeface="標楷體" pitchFamily="65" charset="-120"/>
              </a:rPr>
              <a:t>160</a:t>
            </a:r>
            <a:r>
              <a:rPr lang="en-US" altLang="zh-TW" sz="1600" dirty="0">
                <a:solidFill>
                  <a:srgbClr val="000000"/>
                </a:solidFill>
                <a:ea typeface="標楷體" pitchFamily="65" charset="-120"/>
              </a:rPr>
              <a:t>) and lists the destination IPs it contacted during November 18, 2016 from 12:25 to 17:25. The field of destination IP contains the IP </a:t>
            </a:r>
            <a:r>
              <a:rPr lang="en-US" altLang="zh-TW" sz="1600" dirty="0" smtClean="0">
                <a:solidFill>
                  <a:srgbClr val="000000"/>
                </a:solidFill>
                <a:ea typeface="標楷體" pitchFamily="65" charset="-120"/>
              </a:rPr>
              <a:t>address </a:t>
            </a:r>
            <a:r>
              <a:rPr lang="en-US" altLang="zh-TW" sz="1600" dirty="0">
                <a:solidFill>
                  <a:srgbClr val="000000"/>
                </a:solidFill>
                <a:ea typeface="標楷體" pitchFamily="65" charset="-120"/>
              </a:rPr>
              <a:t>of the website or server that the source IP connected </a:t>
            </a:r>
            <a:r>
              <a:rPr lang="en-US" altLang="zh-TW" sz="1600" kern="1200" dirty="0" smtClean="0"/>
              <a:t>during this period</a:t>
            </a:r>
            <a:r>
              <a:rPr lang="en-US" altLang="zh-TW" sz="1600" dirty="0" smtClean="0">
                <a:solidFill>
                  <a:srgbClr val="000000"/>
                </a:solidFill>
                <a:ea typeface="標楷體" pitchFamily="65" charset="-120"/>
              </a:rPr>
              <a:t>. </a:t>
            </a:r>
            <a:r>
              <a:rPr lang="en-US" altLang="zh-TW" sz="1600" dirty="0">
                <a:solidFill>
                  <a:srgbClr val="000000"/>
                </a:solidFill>
                <a:ea typeface="標楷體" pitchFamily="65" charset="-120"/>
              </a:rPr>
              <a:t>The IP in </a:t>
            </a:r>
            <a:r>
              <a:rPr lang="en-US" altLang="zh-TW" sz="1600" dirty="0" smtClean="0">
                <a:solidFill>
                  <a:srgbClr val="0000FF"/>
                </a:solidFill>
                <a:ea typeface="標楷體" pitchFamily="65" charset="-120"/>
              </a:rPr>
              <a:t>blue</a:t>
            </a:r>
            <a:r>
              <a:rPr lang="en-US" altLang="zh-TW" sz="1600" dirty="0">
                <a:solidFill>
                  <a:srgbClr val="000000"/>
                </a:solidFill>
                <a:ea typeface="標楷體" pitchFamily="65" charset="-120"/>
              </a:rPr>
              <a:t> means it was accessed via port 80 and the IP in </a:t>
            </a:r>
            <a:r>
              <a:rPr lang="en-US" altLang="zh-TW" sz="1600" dirty="0" smtClean="0">
                <a:solidFill>
                  <a:srgbClr val="008000"/>
                </a:solidFill>
                <a:ea typeface="標楷體" pitchFamily="65" charset="-120"/>
              </a:rPr>
              <a:t>green </a:t>
            </a:r>
            <a:r>
              <a:rPr lang="en-US" altLang="zh-TW" sz="1600" dirty="0">
                <a:solidFill>
                  <a:srgbClr val="000000"/>
                </a:solidFill>
                <a:ea typeface="標楷體" pitchFamily="65" charset="-120"/>
              </a:rPr>
              <a:t>represents those not using port 80.</a:t>
            </a:r>
            <a:endParaRPr lang="zh-TW" altLang="en-US" sz="1600" dirty="0">
              <a:solidFill>
                <a:srgbClr val="000000"/>
              </a:solidFill>
              <a:ea typeface="標楷體" pitchFamily="65" charset="-120"/>
            </a:endParaRPr>
          </a:p>
          <a:p>
            <a:pPr eaLnBrk="1" hangingPunct="1">
              <a:buClr>
                <a:srgbClr val="3333CC"/>
              </a:buClr>
              <a:buFont typeface="Wingdings" panose="05000000000000000000" pitchFamily="2" charset="2"/>
              <a:buChar char="Ø"/>
              <a:defRPr/>
            </a:pPr>
            <a:endParaRPr lang="zh-TW" altLang="en-US" sz="2000" dirty="0" smtClean="0">
              <a:solidFill>
                <a:srgbClr val="000000"/>
              </a:solidFill>
              <a:latin typeface="標楷體" pitchFamily="65" charset="-120"/>
              <a:ea typeface="標楷體" pitchFamily="65" charset="-120"/>
            </a:endParaRPr>
          </a:p>
          <a:p>
            <a:pPr eaLnBrk="1" hangingPunct="1">
              <a:buClr>
                <a:srgbClr val="3333CC"/>
              </a:buClr>
              <a:defRPr/>
            </a:pPr>
            <a:endParaRPr lang="en-US" altLang="zh-TW" sz="2000" dirty="0" smtClean="0">
              <a:solidFill>
                <a:srgbClr val="000000"/>
              </a:solidFill>
              <a:latin typeface="標楷體" pitchFamily="65" charset="-120"/>
              <a:ea typeface="標楷體" pitchFamily="65" charset="-120"/>
            </a:endParaRPr>
          </a:p>
          <a:p>
            <a:pPr>
              <a:defRPr/>
            </a:pPr>
            <a:endParaRPr lang="zh-TW" altLang="en-US" dirty="0" smtClean="0"/>
          </a:p>
        </p:txBody>
      </p:sp>
      <p:sp>
        <p:nvSpPr>
          <p:cNvPr id="61444"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78BE9473-6362-4325-87EA-24B0AFED39F1}" type="slidenum">
              <a:rPr lang="en-US" altLang="zh-TW" sz="1000" b="0" smtClean="0">
                <a:solidFill>
                  <a:srgbClr val="66FF33"/>
                </a:solidFill>
                <a:latin typeface="Arial Black" pitchFamily="34" charset="0"/>
              </a:rPr>
              <a:pPr eaLnBrk="1" hangingPunct="1">
                <a:spcBef>
                  <a:spcPct val="0"/>
                </a:spcBef>
                <a:buClrTx/>
                <a:buFontTx/>
                <a:buNone/>
              </a:pPr>
              <a:t>36</a:t>
            </a:fld>
            <a:endParaRPr lang="en-US" altLang="zh-TW" sz="1000" b="0" smtClean="0">
              <a:solidFill>
                <a:srgbClr val="66FF33"/>
              </a:solidFill>
              <a:latin typeface="Arial Black" pitchFamily="34" charset="0"/>
            </a:endParaRPr>
          </a:p>
        </p:txBody>
      </p:sp>
      <p:pic>
        <p:nvPicPr>
          <p:cNvPr id="61445"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05163"/>
            <a:ext cx="914400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a:xfrm>
            <a:off x="152400" y="533400"/>
            <a:ext cx="8991600" cy="838200"/>
          </a:xfrm>
        </p:spPr>
        <p:txBody>
          <a:bodyPr/>
          <a:lstStyle/>
          <a:p>
            <a:r>
              <a:rPr lang="en-US" altLang="zh-TW" dirty="0" smtClean="0"/>
              <a:t>Using mathematical formula </a:t>
            </a:r>
            <a:br>
              <a:rPr lang="en-US" altLang="zh-TW" dirty="0" smtClean="0"/>
            </a:br>
            <a:r>
              <a:rPr lang="en-US" altLang="zh-TW" dirty="0" smtClean="0"/>
              <a:t>to analyze the cyber-attack</a:t>
            </a:r>
            <a:endParaRPr lang="zh-TW" altLang="en-US" dirty="0" smtClean="0"/>
          </a:p>
        </p:txBody>
      </p:sp>
      <p:sp>
        <p:nvSpPr>
          <p:cNvPr id="62467"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16E613F9-7A92-4FA9-B428-0A3CB92F1E84}" type="slidenum">
              <a:rPr kumimoji="0" lang="en-US" altLang="zh-TW" sz="1000" b="0" smtClean="0">
                <a:solidFill>
                  <a:srgbClr val="66FF33"/>
                </a:solidFill>
                <a:latin typeface="Arial Black" pitchFamily="34" charset="0"/>
              </a:rPr>
              <a:pPr eaLnBrk="1" hangingPunct="1">
                <a:spcBef>
                  <a:spcPct val="0"/>
                </a:spcBef>
                <a:buClrTx/>
                <a:buFontTx/>
                <a:buNone/>
              </a:pPr>
              <a:t>37</a:t>
            </a:fld>
            <a:endParaRPr kumimoji="0" lang="en-US" altLang="zh-TW" sz="1000" b="0" smtClean="0">
              <a:solidFill>
                <a:srgbClr val="66FF33"/>
              </a:solidFill>
              <a:latin typeface="Arial Black" pitchFamily="34" charset="0"/>
            </a:endParaRPr>
          </a:p>
        </p:txBody>
      </p:sp>
      <p:sp>
        <p:nvSpPr>
          <p:cNvPr id="62468" name="內容版面配置區 2"/>
          <p:cNvSpPr>
            <a:spLocks noGrp="1"/>
          </p:cNvSpPr>
          <p:nvPr>
            <p:ph idx="1"/>
          </p:nvPr>
        </p:nvSpPr>
        <p:spPr>
          <a:xfrm>
            <a:off x="250825" y="1557338"/>
            <a:ext cx="8542338" cy="792162"/>
          </a:xfrm>
        </p:spPr>
        <p:txBody>
          <a:bodyPr/>
          <a:lstStyle/>
          <a:p>
            <a:pPr>
              <a:buFont typeface="Wingdings" pitchFamily="2" charset="2"/>
              <a:buChar char="Ø"/>
            </a:pPr>
            <a:r>
              <a:rPr lang="en-US" altLang="zh-TW" sz="2000" b="0" dirty="0" smtClean="0">
                <a:sym typeface="Wingdings" pitchFamily="2" charset="2"/>
              </a:rPr>
              <a:t>We can know how many flows that hacker may create from the following formula. </a:t>
            </a:r>
            <a:endParaRPr lang="en-US" altLang="zh-TW" sz="2000" b="0" dirty="0" smtClean="0"/>
          </a:p>
        </p:txBody>
      </p:sp>
      <p:grpSp>
        <p:nvGrpSpPr>
          <p:cNvPr id="2" name="群組 1"/>
          <p:cNvGrpSpPr/>
          <p:nvPr/>
        </p:nvGrpSpPr>
        <p:grpSpPr>
          <a:xfrm>
            <a:off x="395536" y="2266994"/>
            <a:ext cx="8424936" cy="3970318"/>
            <a:chOff x="395536" y="2266994"/>
            <a:chExt cx="8424936" cy="3970318"/>
          </a:xfrm>
        </p:grpSpPr>
        <p:sp>
          <p:nvSpPr>
            <p:cNvPr id="36" name="文字方塊 35"/>
            <p:cNvSpPr txBox="1"/>
            <p:nvPr/>
          </p:nvSpPr>
          <p:spPr>
            <a:xfrm>
              <a:off x="395536" y="2266994"/>
              <a:ext cx="8424936" cy="3970318"/>
            </a:xfrm>
            <a:prstGeom prst="rect">
              <a:avLst/>
            </a:prstGeom>
            <a:noFill/>
            <a:ln w="76200" cmpd="thinThick">
              <a:gradFill>
                <a:gsLst>
                  <a:gs pos="0">
                    <a:schemeClr val="accent6"/>
                  </a:gs>
                  <a:gs pos="25000">
                    <a:srgbClr val="21D6E0"/>
                  </a:gs>
                  <a:gs pos="75000">
                    <a:srgbClr val="0087E6"/>
                  </a:gs>
                  <a:gs pos="100000">
                    <a:srgbClr val="005CBF"/>
                  </a:gs>
                </a:gsLst>
                <a:lin ang="13200000" scaled="0"/>
              </a:gradFill>
            </a:ln>
          </p:spPr>
          <p:txBody>
            <a:bodyPr wrap="square" rtlCol="0">
              <a:spAutoFit/>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p:txBody>
        </p:sp>
        <p:grpSp>
          <p:nvGrpSpPr>
            <p:cNvPr id="6" name="群組 19"/>
            <p:cNvGrpSpPr>
              <a:grpSpLocks/>
            </p:cNvGrpSpPr>
            <p:nvPr/>
          </p:nvGrpSpPr>
          <p:grpSpPr bwMode="auto">
            <a:xfrm>
              <a:off x="539553" y="2555057"/>
              <a:ext cx="3600400" cy="1850057"/>
              <a:chOff x="143269" y="1249486"/>
              <a:chExt cx="3615329" cy="2436754"/>
            </a:xfrm>
          </p:grpSpPr>
          <p:graphicFrame>
            <p:nvGraphicFramePr>
              <p:cNvPr id="10" name="Object 8"/>
              <p:cNvGraphicFramePr>
                <a:graphicFrameLocks noChangeAspect="1"/>
              </p:cNvGraphicFramePr>
              <p:nvPr>
                <p:extLst>
                  <p:ext uri="{D42A27DB-BD31-4B8C-83A1-F6EECF244321}">
                    <p14:modId xmlns:p14="http://schemas.microsoft.com/office/powerpoint/2010/main" val="2113045011"/>
                  </p:ext>
                </p:extLst>
              </p:nvPr>
            </p:nvGraphicFramePr>
            <p:xfrm>
              <a:off x="173229" y="1249486"/>
              <a:ext cx="3585368" cy="487187"/>
            </p:xfrm>
            <a:graphic>
              <a:graphicData uri="http://schemas.openxmlformats.org/presentationml/2006/ole">
                <mc:AlternateContent xmlns:mc="http://schemas.openxmlformats.org/markup-compatibility/2006">
                  <mc:Choice xmlns:v="urn:schemas-microsoft-com:vml" Requires="v">
                    <p:oleObj spid="_x0000_s106687" name="方程式" r:id="rId3" imgW="2057400" imgH="203040" progId="Equation.3">
                      <p:embed/>
                    </p:oleObj>
                  </mc:Choice>
                  <mc:Fallback>
                    <p:oleObj name="方程式" r:id="rId3" imgW="2057400" imgH="203040" progId="Equation.3">
                      <p:embed/>
                      <p:pic>
                        <p:nvPicPr>
                          <p:cNvPr id="0" name=""/>
                          <p:cNvPicPr>
                            <a:picLocks noChangeAspect="1" noChangeArrowheads="1"/>
                          </p:cNvPicPr>
                          <p:nvPr/>
                        </p:nvPicPr>
                        <p:blipFill>
                          <a:blip r:embed="rId4"/>
                          <a:srcRect/>
                          <a:stretch>
                            <a:fillRect/>
                          </a:stretch>
                        </p:blipFill>
                        <p:spPr bwMode="auto">
                          <a:xfrm>
                            <a:off x="173229" y="1249486"/>
                            <a:ext cx="3585368" cy="487187"/>
                          </a:xfrm>
                          <a:prstGeom prst="rect">
                            <a:avLst/>
                          </a:prstGeom>
                          <a:noFill/>
                          <a:ln>
                            <a:noFill/>
                          </a:ln>
                          <a:effectLst/>
                          <a:extLst/>
                        </p:spPr>
                      </p:pic>
                    </p:oleObj>
                  </mc:Fallback>
                </mc:AlternateContent>
              </a:graphicData>
            </a:graphic>
          </p:graphicFrame>
          <p:graphicFrame>
            <p:nvGraphicFramePr>
              <p:cNvPr id="11" name="Object 9"/>
              <p:cNvGraphicFramePr>
                <a:graphicFrameLocks noChangeAspect="1"/>
              </p:cNvGraphicFramePr>
              <p:nvPr>
                <p:extLst>
                  <p:ext uri="{D42A27DB-BD31-4B8C-83A1-F6EECF244321}">
                    <p14:modId xmlns:p14="http://schemas.microsoft.com/office/powerpoint/2010/main" val="2242572310"/>
                  </p:ext>
                </p:extLst>
              </p:nvPr>
            </p:nvGraphicFramePr>
            <p:xfrm>
              <a:off x="143269" y="3159325"/>
              <a:ext cx="3615329" cy="526915"/>
            </p:xfrm>
            <a:graphic>
              <a:graphicData uri="http://schemas.openxmlformats.org/presentationml/2006/ole">
                <mc:AlternateContent xmlns:mc="http://schemas.openxmlformats.org/markup-compatibility/2006">
                  <mc:Choice xmlns:v="urn:schemas-microsoft-com:vml" Requires="v">
                    <p:oleObj spid="_x0000_s106688" name="方程式" r:id="rId5" imgW="2197080" imgH="266400" progId="Equation.3">
                      <p:embed/>
                    </p:oleObj>
                  </mc:Choice>
                  <mc:Fallback>
                    <p:oleObj name="方程式" r:id="rId5" imgW="2197080" imgH="266400" progId="Equation.3">
                      <p:embed/>
                      <p:pic>
                        <p:nvPicPr>
                          <p:cNvPr id="0" name=""/>
                          <p:cNvPicPr>
                            <a:picLocks noChangeAspect="1" noChangeArrowheads="1"/>
                          </p:cNvPicPr>
                          <p:nvPr/>
                        </p:nvPicPr>
                        <p:blipFill>
                          <a:blip r:embed="rId6"/>
                          <a:srcRect/>
                          <a:stretch>
                            <a:fillRect/>
                          </a:stretch>
                        </p:blipFill>
                        <p:spPr bwMode="auto">
                          <a:xfrm>
                            <a:off x="143269" y="3159325"/>
                            <a:ext cx="3615329" cy="526915"/>
                          </a:xfrm>
                          <a:prstGeom prst="rect">
                            <a:avLst/>
                          </a:prstGeom>
                          <a:noFill/>
                          <a:ln>
                            <a:noFill/>
                          </a:ln>
                          <a:effectLst/>
                        </p:spPr>
                      </p:pic>
                    </p:oleObj>
                  </mc:Fallback>
                </mc:AlternateContent>
              </a:graphicData>
            </a:graphic>
          </p:graphicFrame>
        </p:grpSp>
        <p:sp>
          <p:nvSpPr>
            <p:cNvPr id="13" name="文字方塊 9"/>
            <p:cNvSpPr txBox="1">
              <a:spLocks noChangeArrowheads="1"/>
            </p:cNvSpPr>
            <p:nvPr/>
          </p:nvSpPr>
          <p:spPr bwMode="auto">
            <a:xfrm>
              <a:off x="4932040" y="4226312"/>
              <a:ext cx="381642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lang="en-US" altLang="zh-TW" sz="2000" dirty="0">
                  <a:solidFill>
                    <a:schemeClr val="accent2"/>
                  </a:solidFill>
                </a:rPr>
                <a:t>S: </a:t>
              </a:r>
              <a:r>
                <a:rPr lang="en-US" altLang="zh-TW" sz="2000" i="1" dirty="0" smtClean="0">
                  <a:solidFill>
                    <a:schemeClr val="accent2"/>
                  </a:solidFill>
                </a:rPr>
                <a:t>flow</a:t>
              </a:r>
              <a:endParaRPr lang="zh-TW" altLang="zh-TW" sz="2000" dirty="0">
                <a:solidFill>
                  <a:schemeClr val="accent2"/>
                </a:solidFill>
              </a:endParaRPr>
            </a:p>
            <a:p>
              <a:pPr eaLnBrk="1" hangingPunct="1"/>
              <a:r>
                <a:rPr lang="en-US" altLang="zh-TW" sz="2000" dirty="0" err="1" smtClean="0">
                  <a:solidFill>
                    <a:schemeClr val="accent2"/>
                  </a:solidFill>
                </a:rPr>
                <a:t>SIP</a:t>
              </a:r>
              <a:r>
                <a:rPr lang="en-US" altLang="zh-TW" sz="2000" baseline="-25000" dirty="0" err="1" smtClean="0">
                  <a:solidFill>
                    <a:schemeClr val="accent2"/>
                  </a:solidFill>
                </a:rPr>
                <a:t>n</a:t>
              </a:r>
              <a:r>
                <a:rPr lang="en-US" altLang="zh-TW" sz="2000" dirty="0">
                  <a:solidFill>
                    <a:schemeClr val="accent2"/>
                  </a:solidFill>
                </a:rPr>
                <a:t>: </a:t>
              </a:r>
              <a:r>
                <a:rPr lang="zh-TW" altLang="en-US" sz="2000" dirty="0" smtClean="0">
                  <a:solidFill>
                    <a:schemeClr val="accent2"/>
                  </a:solidFill>
                </a:rPr>
                <a:t> </a:t>
              </a:r>
              <a:r>
                <a:rPr lang="en-US" altLang="zh-TW" sz="2000" dirty="0" smtClean="0">
                  <a:solidFill>
                    <a:schemeClr val="accent2"/>
                  </a:solidFill>
                </a:rPr>
                <a:t>the source IP address</a:t>
              </a:r>
              <a:endParaRPr lang="zh-TW" altLang="zh-TW" sz="2000" dirty="0">
                <a:solidFill>
                  <a:schemeClr val="accent2"/>
                </a:solidFill>
              </a:endParaRPr>
            </a:p>
            <a:p>
              <a:pPr eaLnBrk="1" hangingPunct="1"/>
              <a:r>
                <a:rPr lang="en-US" altLang="zh-TW" sz="2000" dirty="0" err="1" smtClean="0">
                  <a:solidFill>
                    <a:schemeClr val="accent2"/>
                  </a:solidFill>
                </a:rPr>
                <a:t>DIP</a:t>
              </a:r>
              <a:r>
                <a:rPr lang="en-US" altLang="zh-TW" sz="2000" baseline="-25000" dirty="0" err="1" smtClean="0">
                  <a:solidFill>
                    <a:schemeClr val="accent2"/>
                  </a:solidFill>
                </a:rPr>
                <a:t>n</a:t>
              </a:r>
              <a:r>
                <a:rPr lang="en-US" altLang="zh-TW" sz="2000" dirty="0">
                  <a:solidFill>
                    <a:schemeClr val="accent2"/>
                  </a:solidFill>
                </a:rPr>
                <a:t>: </a:t>
              </a:r>
              <a:r>
                <a:rPr lang="en-US" altLang="zh-TW" sz="2000" dirty="0" smtClean="0">
                  <a:solidFill>
                    <a:schemeClr val="accent2"/>
                  </a:solidFill>
                </a:rPr>
                <a:t>the destination  </a:t>
              </a:r>
              <a:r>
                <a:rPr lang="en-US" altLang="zh-TW" sz="2000" dirty="0">
                  <a:solidFill>
                    <a:schemeClr val="accent2"/>
                  </a:solidFill>
                </a:rPr>
                <a:t>IP </a:t>
              </a:r>
              <a:r>
                <a:rPr lang="en-US" altLang="zh-TW" sz="2000" dirty="0" smtClean="0">
                  <a:solidFill>
                    <a:schemeClr val="accent2"/>
                  </a:solidFill>
                </a:rPr>
                <a:t>address</a:t>
              </a:r>
            </a:p>
            <a:p>
              <a:pPr eaLnBrk="1" hangingPunct="1"/>
              <a:r>
                <a:rPr lang="en-US" altLang="zh-TW" sz="2000" dirty="0" err="1" smtClean="0">
                  <a:solidFill>
                    <a:schemeClr val="accent2"/>
                  </a:solidFill>
                </a:rPr>
                <a:t>SP</a:t>
              </a:r>
              <a:r>
                <a:rPr lang="en-US" altLang="zh-TW" sz="2000" baseline="-25000" dirty="0" err="1" smtClean="0">
                  <a:solidFill>
                    <a:schemeClr val="accent2"/>
                  </a:solidFill>
                </a:rPr>
                <a:t>n</a:t>
              </a:r>
              <a:r>
                <a:rPr lang="en-US" altLang="zh-TW" sz="2000" dirty="0">
                  <a:solidFill>
                    <a:schemeClr val="accent2"/>
                  </a:solidFill>
                </a:rPr>
                <a:t>: </a:t>
              </a:r>
              <a:r>
                <a:rPr lang="en-US" altLang="zh-TW" sz="2000" dirty="0" smtClean="0">
                  <a:solidFill>
                    <a:schemeClr val="accent2"/>
                  </a:solidFill>
                </a:rPr>
                <a:t>the source </a:t>
              </a:r>
              <a:r>
                <a:rPr lang="en-US" altLang="zh-TW" sz="2000" dirty="0">
                  <a:solidFill>
                    <a:schemeClr val="accent2"/>
                  </a:solidFill>
                </a:rPr>
                <a:t>port number</a:t>
              </a:r>
              <a:endParaRPr lang="zh-TW" altLang="zh-TW" sz="2000" dirty="0">
                <a:solidFill>
                  <a:schemeClr val="accent2"/>
                </a:solidFill>
              </a:endParaRPr>
            </a:p>
            <a:p>
              <a:pPr eaLnBrk="1" hangingPunct="1"/>
              <a:r>
                <a:rPr lang="en-US" altLang="zh-TW" sz="2000" dirty="0" err="1" smtClean="0">
                  <a:solidFill>
                    <a:schemeClr val="accent2"/>
                  </a:solidFill>
                </a:rPr>
                <a:t>DP</a:t>
              </a:r>
              <a:r>
                <a:rPr lang="en-US" altLang="zh-TW" sz="2000" baseline="-25000" dirty="0" err="1" smtClean="0">
                  <a:solidFill>
                    <a:schemeClr val="accent2"/>
                  </a:solidFill>
                </a:rPr>
                <a:t>n</a:t>
              </a:r>
              <a:r>
                <a:rPr lang="en-US" altLang="zh-TW" sz="2000" dirty="0">
                  <a:solidFill>
                    <a:schemeClr val="accent2"/>
                  </a:solidFill>
                </a:rPr>
                <a:t>: </a:t>
              </a:r>
              <a:r>
                <a:rPr lang="en-US" altLang="zh-TW" sz="2000" dirty="0" smtClean="0">
                  <a:solidFill>
                    <a:schemeClr val="accent2"/>
                  </a:solidFill>
                </a:rPr>
                <a:t>the destination </a:t>
              </a:r>
              <a:r>
                <a:rPr lang="en-US" altLang="zh-TW" sz="2000" dirty="0">
                  <a:solidFill>
                    <a:schemeClr val="accent2"/>
                  </a:solidFill>
                </a:rPr>
                <a:t>port number</a:t>
              </a:r>
              <a:endParaRPr lang="zh-TW" altLang="zh-TW" sz="2000" dirty="0">
                <a:solidFill>
                  <a:schemeClr val="accent2"/>
                </a:solidFill>
              </a:endParaRPr>
            </a:p>
            <a:p>
              <a:pPr eaLnBrk="1" hangingPunct="1"/>
              <a:r>
                <a:rPr lang="en-US" altLang="zh-TW" sz="2000" dirty="0" err="1">
                  <a:solidFill>
                    <a:schemeClr val="accent2"/>
                  </a:solidFill>
                </a:rPr>
                <a:t>P</a:t>
              </a:r>
              <a:r>
                <a:rPr lang="en-US" altLang="zh-TW" sz="2000" baseline="-25000" dirty="0" err="1">
                  <a:solidFill>
                    <a:schemeClr val="accent2"/>
                  </a:solidFill>
                </a:rPr>
                <a:t>n</a:t>
              </a:r>
              <a:r>
                <a:rPr lang="en-US" altLang="zh-TW" sz="2000" dirty="0">
                  <a:solidFill>
                    <a:schemeClr val="accent2"/>
                  </a:solidFill>
                </a:rPr>
                <a:t>: the </a:t>
              </a:r>
              <a:r>
                <a:rPr lang="en-US" altLang="zh-TW" sz="2000" dirty="0" smtClean="0">
                  <a:solidFill>
                    <a:schemeClr val="accent2"/>
                  </a:solidFill>
                </a:rPr>
                <a:t>protocol</a:t>
              </a:r>
              <a:endParaRPr lang="zh-TW" altLang="zh-TW" sz="2000" dirty="0">
                <a:solidFill>
                  <a:schemeClr val="accent2"/>
                </a:solidFill>
              </a:endParaRPr>
            </a:p>
          </p:txBody>
        </p:sp>
      </p:grpSp>
      <p:graphicFrame>
        <p:nvGraphicFramePr>
          <p:cNvPr id="30" name="物件 29"/>
          <p:cNvGraphicFramePr>
            <a:graphicFrameLocks noChangeAspect="1"/>
          </p:cNvGraphicFramePr>
          <p:nvPr>
            <p:extLst>
              <p:ext uri="{D42A27DB-BD31-4B8C-83A1-F6EECF244321}">
                <p14:modId xmlns:p14="http://schemas.microsoft.com/office/powerpoint/2010/main" val="2592732417"/>
              </p:ext>
            </p:extLst>
          </p:nvPr>
        </p:nvGraphicFramePr>
        <p:xfrm>
          <a:off x="539553" y="2996952"/>
          <a:ext cx="4680519" cy="457200"/>
        </p:xfrm>
        <a:graphic>
          <a:graphicData uri="http://schemas.openxmlformats.org/presentationml/2006/ole">
            <mc:AlternateContent xmlns:mc="http://schemas.openxmlformats.org/markup-compatibility/2006">
              <mc:Choice xmlns:v="urn:schemas-microsoft-com:vml" Requires="v">
                <p:oleObj spid="_x0000_s106689" name="方程式" r:id="rId7" imgW="2438280" imgH="253800" progId="Equation.3">
                  <p:embed/>
                </p:oleObj>
              </mc:Choice>
              <mc:Fallback>
                <p:oleObj name="方程式" r:id="rId7" imgW="2438280" imgH="253800" progId="Equation.3">
                  <p:embed/>
                  <p:pic>
                    <p:nvPicPr>
                      <p:cNvPr id="0" name="Object 3"/>
                      <p:cNvPicPr>
                        <a:picLocks noChangeAspect="1" noChangeArrowheads="1"/>
                      </p:cNvPicPr>
                      <p:nvPr/>
                    </p:nvPicPr>
                    <p:blipFill>
                      <a:blip r:embed="rId8"/>
                      <a:srcRect/>
                      <a:stretch>
                        <a:fillRect/>
                      </a:stretch>
                    </p:blipFill>
                    <p:spPr bwMode="auto">
                      <a:xfrm>
                        <a:off x="539553" y="2996952"/>
                        <a:ext cx="4680519" cy="457200"/>
                      </a:xfrm>
                      <a:prstGeom prst="rect">
                        <a:avLst/>
                      </a:prstGeom>
                      <a:noFill/>
                      <a:ln>
                        <a:noFill/>
                      </a:ln>
                      <a:effectLst/>
                      <a:extLst/>
                    </p:spPr>
                  </p:pic>
                </p:oleObj>
              </mc:Fallback>
            </mc:AlternateContent>
          </a:graphicData>
        </a:graphic>
      </p:graphicFrame>
      <p:graphicFrame>
        <p:nvGraphicFramePr>
          <p:cNvPr id="15" name="物件 14"/>
          <p:cNvGraphicFramePr>
            <a:graphicFrameLocks noChangeAspect="1"/>
          </p:cNvGraphicFramePr>
          <p:nvPr>
            <p:extLst>
              <p:ext uri="{D42A27DB-BD31-4B8C-83A1-F6EECF244321}">
                <p14:modId xmlns:p14="http://schemas.microsoft.com/office/powerpoint/2010/main" val="883519456"/>
              </p:ext>
            </p:extLst>
          </p:nvPr>
        </p:nvGraphicFramePr>
        <p:xfrm>
          <a:off x="511175" y="3476625"/>
          <a:ext cx="4708897" cy="457200"/>
        </p:xfrm>
        <a:graphic>
          <a:graphicData uri="http://schemas.openxmlformats.org/presentationml/2006/ole">
            <mc:AlternateContent xmlns:mc="http://schemas.openxmlformats.org/markup-compatibility/2006">
              <mc:Choice xmlns:v="urn:schemas-microsoft-com:vml" Requires="v">
                <p:oleObj spid="_x0000_s106690" name="方程式" r:id="rId9" imgW="2463480" imgH="253800" progId="Equation.3">
                  <p:embed/>
                </p:oleObj>
              </mc:Choice>
              <mc:Fallback>
                <p:oleObj name="方程式" r:id="rId9" imgW="2463480" imgH="253800" progId="Equation.3">
                  <p:embed/>
                  <p:pic>
                    <p:nvPicPr>
                      <p:cNvPr id="0" name=""/>
                      <p:cNvPicPr>
                        <a:picLocks noChangeAspect="1" noChangeArrowheads="1"/>
                      </p:cNvPicPr>
                      <p:nvPr/>
                    </p:nvPicPr>
                    <p:blipFill>
                      <a:blip r:embed="rId10"/>
                      <a:srcRect/>
                      <a:stretch>
                        <a:fillRect/>
                      </a:stretch>
                    </p:blipFill>
                    <p:spPr bwMode="auto">
                      <a:xfrm>
                        <a:off x="511175" y="3476625"/>
                        <a:ext cx="4708897" cy="4572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47823127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5ED6CF9A-02C6-406F-98D4-841895D37EBE}" type="slidenum">
              <a:rPr kumimoji="0" lang="en-US" altLang="zh-TW" smtClean="0">
                <a:solidFill>
                  <a:srgbClr val="66FF33"/>
                </a:solidFill>
                <a:latin typeface="Arial Black" pitchFamily="34" charset="0"/>
              </a:rPr>
              <a:pPr eaLnBrk="1" hangingPunct="1"/>
              <a:t>38</a:t>
            </a:fld>
            <a:endParaRPr kumimoji="0" lang="en-US" altLang="zh-TW" smtClean="0">
              <a:solidFill>
                <a:srgbClr val="66FF33"/>
              </a:solidFill>
              <a:latin typeface="Arial Black" pitchFamily="34" charset="0"/>
            </a:endParaRPr>
          </a:p>
        </p:txBody>
      </p:sp>
      <p:sp>
        <p:nvSpPr>
          <p:cNvPr id="18" name="內容版面配置區 2"/>
          <p:cNvSpPr>
            <a:spLocks noGrp="1"/>
          </p:cNvSpPr>
          <p:nvPr>
            <p:ph idx="1"/>
          </p:nvPr>
        </p:nvSpPr>
        <p:spPr>
          <a:xfrm>
            <a:off x="152400" y="1524000"/>
            <a:ext cx="8839200" cy="3344863"/>
          </a:xfrm>
        </p:spPr>
        <p:txBody>
          <a:bodyPr/>
          <a:lstStyle/>
          <a:p>
            <a:pPr eaLnBrk="1" hangingPunct="1">
              <a:buClr>
                <a:srgbClr val="3333CC"/>
              </a:buClr>
              <a:defRPr/>
            </a:pPr>
            <a:r>
              <a:rPr lang="en-US" altLang="zh-TW" sz="2000" dirty="0" smtClean="0">
                <a:solidFill>
                  <a:srgbClr val="000000"/>
                </a:solidFill>
                <a:latin typeface="標楷體" pitchFamily="65" charset="-120"/>
                <a:ea typeface="標楷體" pitchFamily="65" charset="-120"/>
              </a:rPr>
              <a:t>All of the FM</a:t>
            </a:r>
            <a:r>
              <a:rPr lang="zh-TW" altLang="en-US" sz="2000" dirty="0" smtClean="0">
                <a:solidFill>
                  <a:srgbClr val="000000"/>
                </a:solidFill>
                <a:latin typeface="標楷體" pitchFamily="65" charset="-120"/>
                <a:ea typeface="標楷體" pitchFamily="65" charset="-120"/>
              </a:rPr>
              <a:t> </a:t>
            </a:r>
            <a:r>
              <a:rPr lang="en-US" altLang="zh-TW" sz="2000" dirty="0" smtClean="0">
                <a:solidFill>
                  <a:srgbClr val="000000"/>
                </a:solidFill>
                <a:latin typeface="標楷體" pitchFamily="65" charset="-120"/>
                <a:ea typeface="標楷體" pitchFamily="65" charset="-120"/>
              </a:rPr>
              <a:t>series use the mathematical analysis to find out the anomalous events.</a:t>
            </a:r>
          </a:p>
          <a:p>
            <a:pPr eaLnBrk="1" hangingPunct="1">
              <a:buClr>
                <a:srgbClr val="3333CC"/>
              </a:buClr>
              <a:defRPr/>
            </a:pPr>
            <a:endParaRPr lang="en-US" altLang="zh-TW" sz="2000" dirty="0" smtClean="0">
              <a:solidFill>
                <a:srgbClr val="000000"/>
              </a:solidFill>
              <a:latin typeface="標楷體" pitchFamily="65" charset="-120"/>
              <a:ea typeface="標楷體" pitchFamily="65" charset="-120"/>
            </a:endParaRPr>
          </a:p>
          <a:p>
            <a:pPr eaLnBrk="1" hangingPunct="1">
              <a:buClr>
                <a:srgbClr val="3333CC"/>
              </a:buClr>
              <a:defRPr/>
            </a:pPr>
            <a:r>
              <a:rPr lang="en-US" altLang="zh-TW" sz="2000" dirty="0">
                <a:solidFill>
                  <a:srgbClr val="000000"/>
                </a:solidFill>
                <a:latin typeface="標楷體" pitchFamily="65" charset="-120"/>
                <a:ea typeface="標楷體" pitchFamily="65" charset="-120"/>
              </a:rPr>
              <a:t>We disclosed an algorithm of our product and wrote an article in the form of a paper. It has been accepted by IEEE </a:t>
            </a:r>
            <a:r>
              <a:rPr lang="en-US" altLang="zh-TW" sz="2000" dirty="0" smtClean="0">
                <a:solidFill>
                  <a:srgbClr val="000000"/>
                </a:solidFill>
                <a:latin typeface="標楷體" pitchFamily="65" charset="-120"/>
                <a:ea typeface="標楷體" pitchFamily="65" charset="-120"/>
              </a:rPr>
              <a:t>Access. That </a:t>
            </a:r>
            <a:r>
              <a:rPr lang="en-US" altLang="zh-TW" sz="2000" dirty="0">
                <a:solidFill>
                  <a:srgbClr val="000000"/>
                </a:solidFill>
                <a:latin typeface="標楷體" pitchFamily="65" charset="-120"/>
                <a:ea typeface="標楷體" pitchFamily="65" charset="-120"/>
              </a:rPr>
              <a:t>means the technology of our product has been recognized by IEEE. </a:t>
            </a:r>
            <a:endParaRPr lang="en-US" altLang="zh-TW" sz="2000" dirty="0" smtClean="0">
              <a:solidFill>
                <a:srgbClr val="000000"/>
              </a:solidFill>
              <a:latin typeface="標楷體" pitchFamily="65" charset="-120"/>
              <a:ea typeface="標楷體" pitchFamily="65" charset="-120"/>
            </a:endParaRPr>
          </a:p>
          <a:p>
            <a:pPr marL="0" indent="0" eaLnBrk="1" hangingPunct="1">
              <a:buClr>
                <a:srgbClr val="3333CC"/>
              </a:buClr>
              <a:buFont typeface="Wingdings 2" pitchFamily="18" charset="2"/>
              <a:buNone/>
              <a:defRPr/>
            </a:pPr>
            <a:endParaRPr lang="en-US" altLang="zh-TW" sz="2000" dirty="0" smtClean="0">
              <a:solidFill>
                <a:srgbClr val="000000"/>
              </a:solidFill>
              <a:latin typeface="標楷體" pitchFamily="65" charset="-120"/>
              <a:ea typeface="標楷體" pitchFamily="65" charset="-120"/>
            </a:endParaRPr>
          </a:p>
          <a:p>
            <a:pPr marL="0" indent="355600" eaLnBrk="1" hangingPunct="1">
              <a:buClr>
                <a:srgbClr val="3333CC"/>
              </a:buClr>
              <a:buFont typeface="Wingdings 2" pitchFamily="18" charset="2"/>
              <a:buNone/>
              <a:defRPr/>
            </a:pPr>
            <a:r>
              <a:rPr lang="en-US" altLang="zh-TW" sz="2000" dirty="0" smtClean="0">
                <a:solidFill>
                  <a:srgbClr val="000000"/>
                </a:solidFill>
                <a:latin typeface="標楷體" pitchFamily="65" charset="-120"/>
                <a:ea typeface="標楷體" pitchFamily="65" charset="-120"/>
              </a:rPr>
              <a:t>You can view or download the article at the following link.</a:t>
            </a:r>
            <a:br>
              <a:rPr lang="en-US" altLang="zh-TW" sz="2000" dirty="0" smtClean="0">
                <a:solidFill>
                  <a:srgbClr val="000000"/>
                </a:solidFill>
                <a:latin typeface="標楷體" pitchFamily="65" charset="-120"/>
                <a:ea typeface="標楷體" pitchFamily="65" charset="-120"/>
              </a:rPr>
            </a:br>
            <a:endParaRPr lang="en-US" altLang="zh-TW" sz="2000" dirty="0" smtClean="0">
              <a:solidFill>
                <a:srgbClr val="000000"/>
              </a:solidFill>
              <a:latin typeface="標楷體" pitchFamily="65" charset="-120"/>
              <a:ea typeface="標楷體" pitchFamily="65" charset="-120"/>
            </a:endParaRPr>
          </a:p>
          <a:p>
            <a:pPr marL="0" indent="355600" eaLnBrk="1" hangingPunct="1">
              <a:buClr>
                <a:srgbClr val="3333CC"/>
              </a:buClr>
              <a:buFont typeface="Wingdings 2" pitchFamily="18" charset="2"/>
              <a:buNone/>
              <a:defRPr/>
            </a:pPr>
            <a:r>
              <a:rPr lang="en-US" altLang="zh-TW" sz="2000" dirty="0">
                <a:hlinkClick r:id="rId2"/>
              </a:rPr>
              <a:t>A Quantitative Logarithmic Transformation-Based Intrusion Detection System</a:t>
            </a:r>
            <a:endParaRPr lang="en-US" altLang="zh-TW" sz="2000" dirty="0"/>
          </a:p>
          <a:p>
            <a:pPr marL="0" indent="355600" eaLnBrk="1" hangingPunct="1">
              <a:buClr>
                <a:srgbClr val="3333CC"/>
              </a:buClr>
              <a:buFont typeface="Wingdings 2" pitchFamily="18" charset="2"/>
              <a:buNone/>
              <a:defRPr/>
            </a:pPr>
            <a:endParaRPr lang="en-US" altLang="zh-TW" sz="2000" dirty="0" smtClean="0">
              <a:solidFill>
                <a:srgbClr val="000000"/>
              </a:solidFill>
              <a:latin typeface="標楷體" pitchFamily="65" charset="-120"/>
              <a:ea typeface="標楷體" pitchFamily="65" charset="-120"/>
            </a:endParaRPr>
          </a:p>
          <a:p>
            <a:pPr marL="0" indent="355600" eaLnBrk="1" hangingPunct="1">
              <a:buClr>
                <a:srgbClr val="3333CC"/>
              </a:buClr>
              <a:buFont typeface="Wingdings 2" pitchFamily="18" charset="2"/>
              <a:buNone/>
              <a:defRPr/>
            </a:pPr>
            <a:endParaRPr lang="en-US" altLang="zh-TW" sz="2000" dirty="0" smtClean="0">
              <a:solidFill>
                <a:srgbClr val="000000"/>
              </a:solidFill>
              <a:latin typeface="標楷體" pitchFamily="65" charset="-120"/>
              <a:ea typeface="標楷體" pitchFamily="65" charset="-120"/>
            </a:endParaRPr>
          </a:p>
          <a:p>
            <a:pPr eaLnBrk="1" hangingPunct="1">
              <a:buClr>
                <a:srgbClr val="3333CC"/>
              </a:buClr>
              <a:defRPr/>
            </a:pPr>
            <a:endParaRPr lang="en-US" altLang="zh-TW" sz="2000" dirty="0">
              <a:solidFill>
                <a:srgbClr val="000000"/>
              </a:solidFill>
              <a:latin typeface="標楷體" pitchFamily="65" charset="-120"/>
              <a:ea typeface="標楷體" pitchFamily="65" charset="-120"/>
            </a:endParaRPr>
          </a:p>
          <a:p>
            <a:pPr eaLnBrk="1" hangingPunct="1">
              <a:buClr>
                <a:srgbClr val="3333CC"/>
              </a:buClr>
              <a:defRPr/>
            </a:pPr>
            <a:endParaRPr lang="en-US" altLang="zh-TW" sz="2000" dirty="0" smtClean="0">
              <a:solidFill>
                <a:srgbClr val="000000"/>
              </a:solidFill>
              <a:latin typeface="標楷體" pitchFamily="65" charset="-120"/>
              <a:ea typeface="標楷體" pitchFamily="65" charset="-120"/>
            </a:endParaRPr>
          </a:p>
          <a:p>
            <a:pPr>
              <a:defRPr/>
            </a:pPr>
            <a:endParaRPr lang="zh-TW" altLang="en-US" dirty="0" smtClean="0"/>
          </a:p>
        </p:txBody>
      </p:sp>
      <p:sp>
        <p:nvSpPr>
          <p:cNvPr id="7" name="標題 1"/>
          <p:cNvSpPr>
            <a:spLocks noGrp="1"/>
          </p:cNvSpPr>
          <p:nvPr>
            <p:ph type="title"/>
          </p:nvPr>
        </p:nvSpPr>
        <p:spPr>
          <a:xfrm>
            <a:off x="152400" y="533400"/>
            <a:ext cx="8991600" cy="838200"/>
          </a:xfrm>
        </p:spPr>
        <p:txBody>
          <a:bodyPr/>
          <a:lstStyle/>
          <a:p>
            <a:r>
              <a:rPr lang="en-US" altLang="zh-TW" dirty="0" smtClean="0"/>
              <a:t>Using mathematical formula </a:t>
            </a:r>
            <a:br>
              <a:rPr lang="en-US" altLang="zh-TW" dirty="0" smtClean="0"/>
            </a:br>
            <a:r>
              <a:rPr lang="en-US" altLang="zh-TW" dirty="0" smtClean="0"/>
              <a:t>to analyze the cyber-attack</a:t>
            </a:r>
            <a:endParaRPr lang="zh-TW" altLang="en-US" dirty="0" smtClean="0"/>
          </a:p>
        </p:txBody>
      </p:sp>
    </p:spTree>
    <p:extLst>
      <p:ext uri="{BB962C8B-B14F-4D97-AF65-F5344CB8AC3E}">
        <p14:creationId xmlns:p14="http://schemas.microsoft.com/office/powerpoint/2010/main" val="1720920024"/>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a:xfrm>
            <a:off x="152400" y="533400"/>
            <a:ext cx="8812213" cy="838200"/>
          </a:xfrm>
        </p:spPr>
        <p:txBody>
          <a:bodyPr/>
          <a:lstStyle/>
          <a:p>
            <a:r>
              <a:rPr lang="en-US" altLang="zh-TW" smtClean="0">
                <a:ea typeface="標楷體" pitchFamily="65" charset="-120"/>
              </a:rPr>
              <a:t>Conclusion</a:t>
            </a:r>
            <a:endParaRPr lang="zh-TW" altLang="en-US" smtClean="0">
              <a:ea typeface="標楷體" pitchFamily="65" charset="-120"/>
            </a:endParaRPr>
          </a:p>
        </p:txBody>
      </p:sp>
      <p:sp>
        <p:nvSpPr>
          <p:cNvPr id="51203" name="內容版面配置區 2"/>
          <p:cNvSpPr>
            <a:spLocks noGrp="1"/>
          </p:cNvSpPr>
          <p:nvPr>
            <p:ph idx="1"/>
          </p:nvPr>
        </p:nvSpPr>
        <p:spPr>
          <a:xfrm>
            <a:off x="107950" y="1484313"/>
            <a:ext cx="8839200" cy="5040312"/>
          </a:xfrm>
        </p:spPr>
        <p:txBody>
          <a:bodyPr/>
          <a:lstStyle/>
          <a:p>
            <a:pPr>
              <a:buFont typeface="Wingdings" panose="05000000000000000000" pitchFamily="2" charset="2"/>
              <a:buChar char="Ø"/>
              <a:defRPr/>
            </a:pPr>
            <a:r>
              <a:rPr lang="en-US" altLang="zh-TW" sz="2000" dirty="0" smtClean="0"/>
              <a:t>The hackers will use port scanning to scan the port from 1 to 65535. If there is any vulnerability, the hacker will try to implant the Trojan horse to the target. The FM series have the ability to detect and block this kind of intrusion.</a:t>
            </a:r>
          </a:p>
          <a:p>
            <a:pPr>
              <a:buFont typeface="Wingdings" panose="05000000000000000000" pitchFamily="2" charset="2"/>
              <a:buChar char="Ø"/>
              <a:defRPr/>
            </a:pPr>
            <a:endParaRPr lang="en-US" altLang="zh-TW" sz="2000" dirty="0" smtClean="0"/>
          </a:p>
          <a:p>
            <a:pPr>
              <a:buFont typeface="Wingdings" panose="05000000000000000000" pitchFamily="2" charset="2"/>
              <a:buChar char="Ø"/>
              <a:defRPr/>
            </a:pPr>
            <a:r>
              <a:rPr lang="en-US" altLang="zh-TW" sz="2000" dirty="0" smtClean="0"/>
              <a:t>The hackers have the programs that can intrude and implant the Trojan horse to the host via port 22 (SSH) or port 3389 (RDP). The FM series have the ability to detect and block this kind of intrusion.</a:t>
            </a:r>
          </a:p>
          <a:p>
            <a:pPr>
              <a:spcBef>
                <a:spcPts val="2400"/>
              </a:spcBef>
              <a:buFont typeface="Wingdings" panose="05000000000000000000" pitchFamily="2" charset="2"/>
              <a:buChar char="Ø"/>
              <a:defRPr/>
            </a:pPr>
            <a:r>
              <a:rPr lang="en-US" altLang="zh-TW" sz="2000" dirty="0" smtClean="0">
                <a:ea typeface="標楷體" pitchFamily="65" charset="-120"/>
              </a:rPr>
              <a:t>There are three kinds of intrusions that can not be guarded:</a:t>
            </a:r>
          </a:p>
          <a:p>
            <a:pPr>
              <a:buFont typeface="Wingdings 2" pitchFamily="18" charset="2"/>
              <a:buNone/>
              <a:defRPr/>
            </a:pPr>
            <a:r>
              <a:rPr lang="en-US" altLang="zh-TW" sz="2000" dirty="0" smtClean="0">
                <a:ea typeface="標楷體" pitchFamily="65" charset="-120"/>
              </a:rPr>
              <a:t>	(A) the spear phishing  	(B) the apps that downloaded by user</a:t>
            </a:r>
          </a:p>
          <a:p>
            <a:pPr>
              <a:buFont typeface="Wingdings 2" pitchFamily="18" charset="2"/>
              <a:buNone/>
              <a:defRPr/>
            </a:pPr>
            <a:r>
              <a:rPr lang="en-US" altLang="zh-TW" sz="2000" dirty="0" smtClean="0">
                <a:ea typeface="標楷體" pitchFamily="65" charset="-120"/>
              </a:rPr>
              <a:t>	(C) the vulnerabilities of the Microsoft  operating system</a:t>
            </a:r>
          </a:p>
          <a:p>
            <a:pPr marL="361950" indent="0">
              <a:buFont typeface="Wingdings 2" pitchFamily="18" charset="2"/>
              <a:buNone/>
              <a:defRPr/>
            </a:pPr>
            <a:r>
              <a:rPr lang="en-US" altLang="zh-TW" sz="2000" dirty="0" smtClean="0">
                <a:ea typeface="標楷體" pitchFamily="65" charset="-120"/>
              </a:rPr>
              <a:t>FM series product’s the second line of defense : </a:t>
            </a:r>
            <a:r>
              <a:rPr lang="en-US" altLang="zh-TW" sz="2000" kern="1200" dirty="0" smtClean="0"/>
              <a:t>the inner intrusion detection function</a:t>
            </a:r>
            <a:r>
              <a:rPr lang="en-US" altLang="zh-TW" sz="2000" dirty="0" smtClean="0"/>
              <a:t> </a:t>
            </a:r>
            <a:r>
              <a:rPr lang="en-US" altLang="zh-TW" sz="2000" dirty="0" smtClean="0">
                <a:ea typeface="標楷體" pitchFamily="65" charset="-120"/>
              </a:rPr>
              <a:t>is designed to make the collateral damage down to the minimum.</a:t>
            </a:r>
            <a:endParaRPr lang="en-US" altLang="zh-TW" sz="2000" b="0" dirty="0" smtClean="0"/>
          </a:p>
          <a:p>
            <a:pPr marL="0" indent="361950">
              <a:buFont typeface="Wingdings 2" pitchFamily="18" charset="2"/>
              <a:buNone/>
              <a:defRPr/>
            </a:pPr>
            <a:r>
              <a:rPr lang="en-US" altLang="zh-TW" sz="2000" dirty="0" smtClean="0"/>
              <a:t>This function can detect the intrusion from intranet to intranet.</a:t>
            </a:r>
            <a:endParaRPr lang="zh-TW" altLang="en-US" sz="2000" dirty="0" smtClean="0"/>
          </a:p>
        </p:txBody>
      </p:sp>
      <p:sp>
        <p:nvSpPr>
          <p:cNvPr id="63492"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2A42AD5C-C3B4-4520-AC01-3C9B603E28F7}" type="slidenum">
              <a:rPr kumimoji="0" lang="en-US" altLang="zh-TW" sz="1000" b="0" smtClean="0">
                <a:solidFill>
                  <a:srgbClr val="66FF33"/>
                </a:solidFill>
                <a:latin typeface="Arial Black" pitchFamily="34" charset="0"/>
              </a:rPr>
              <a:pPr eaLnBrk="1" hangingPunct="1">
                <a:spcBef>
                  <a:spcPct val="0"/>
                </a:spcBef>
                <a:buClrTx/>
                <a:buFontTx/>
                <a:buNone/>
              </a:pPr>
              <a:t>39</a:t>
            </a:fld>
            <a:endParaRPr kumimoji="0" lang="en-US" altLang="zh-TW" sz="1000" b="0" smtClean="0">
              <a:solidFill>
                <a:srgbClr val="66FF33"/>
              </a:solidFill>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a:xfrm>
            <a:off x="152400" y="533400"/>
            <a:ext cx="8812213" cy="838200"/>
          </a:xfrm>
        </p:spPr>
        <p:txBody>
          <a:bodyPr/>
          <a:lstStyle/>
          <a:p>
            <a:r>
              <a:rPr lang="en-US" altLang="zh-TW" dirty="0" smtClean="0">
                <a:ea typeface="Kozuka Mincho Pro H" pitchFamily="18" charset="-128"/>
              </a:rPr>
              <a:t>Analyzing the Technology of the FM series</a:t>
            </a:r>
            <a:endParaRPr lang="zh-TW" altLang="en-US" dirty="0" smtClean="0">
              <a:ea typeface="Kozuka Mincho Pro H" pitchFamily="18" charset="-128"/>
            </a:endParaRPr>
          </a:p>
        </p:txBody>
      </p:sp>
      <p:sp>
        <p:nvSpPr>
          <p:cNvPr id="32771" name="內容版面配置區 2"/>
          <p:cNvSpPr>
            <a:spLocks noGrp="1"/>
          </p:cNvSpPr>
          <p:nvPr>
            <p:ph idx="1"/>
          </p:nvPr>
        </p:nvSpPr>
        <p:spPr>
          <a:xfrm>
            <a:off x="0" y="1412874"/>
            <a:ext cx="9144000" cy="5445125"/>
          </a:xfrm>
        </p:spPr>
        <p:txBody>
          <a:bodyPr/>
          <a:lstStyle/>
          <a:p>
            <a:r>
              <a:rPr lang="en-US" altLang="zh-TW" sz="2000" dirty="0" smtClean="0">
                <a:latin typeface="標楷體" pitchFamily="65" charset="-120"/>
                <a:ea typeface="標楷體" pitchFamily="65" charset="-120"/>
              </a:rPr>
              <a:t>The </a:t>
            </a:r>
            <a:r>
              <a:rPr lang="en-US" altLang="zh-TW" sz="2000" dirty="0">
                <a:latin typeface="標楷體" pitchFamily="65" charset="-120"/>
                <a:ea typeface="標楷體" pitchFamily="65" charset="-120"/>
              </a:rPr>
              <a:t>Quantitative Logarithmic </a:t>
            </a:r>
            <a:r>
              <a:rPr lang="en-US" altLang="zh-TW" sz="2000" dirty="0" smtClean="0">
                <a:latin typeface="標楷體" pitchFamily="65" charset="-120"/>
                <a:ea typeface="標楷體" pitchFamily="65" charset="-120"/>
              </a:rPr>
              <a:t>Transformation-Based Intrusion </a:t>
            </a:r>
            <a:r>
              <a:rPr lang="en-US" altLang="zh-TW" sz="2000" dirty="0">
                <a:latin typeface="標楷體" pitchFamily="65" charset="-120"/>
                <a:ea typeface="標楷體" pitchFamily="65" charset="-120"/>
              </a:rPr>
              <a:t>Detection </a:t>
            </a:r>
            <a:r>
              <a:rPr lang="en-US" altLang="zh-TW" sz="2000" dirty="0" smtClean="0">
                <a:latin typeface="標楷體" pitchFamily="65" charset="-120"/>
                <a:ea typeface="標楷體" pitchFamily="65" charset="-120"/>
              </a:rPr>
              <a:t>System (QLT-IDS) - FM series </a:t>
            </a:r>
            <a:r>
              <a:rPr lang="zh-TW" altLang="en-US" sz="2000" dirty="0" smtClean="0">
                <a:latin typeface="標楷體" pitchFamily="65" charset="-120"/>
                <a:ea typeface="標楷體" pitchFamily="65" charset="-120"/>
              </a:rPr>
              <a:t>：</a:t>
            </a:r>
            <a:r>
              <a:rPr lang="en-US" altLang="zh-TW" sz="2000" dirty="0" smtClean="0">
                <a:latin typeface="標楷體" pitchFamily="65" charset="-120"/>
                <a:ea typeface="標楷體" pitchFamily="65" charset="-120"/>
              </a:rPr>
              <a:t>Inline Mode Structure</a:t>
            </a:r>
            <a:endParaRPr lang="en-US" altLang="zh-TW" dirty="0" smtClean="0"/>
          </a:p>
          <a:p>
            <a:pPr>
              <a:buFont typeface="Wingdings" pitchFamily="2" charset="2"/>
              <a:buChar char="l"/>
            </a:pPr>
            <a:endParaRPr lang="en-US" altLang="zh-TW" sz="20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FM series	  NBA(Network Behavior Analysis)</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IP</a:t>
            </a:r>
          </a:p>
          <a:p>
            <a:pPr>
              <a:buFont typeface="Wingdings 2" pitchFamily="18" charset="2"/>
              <a:buNone/>
            </a:pPr>
            <a:r>
              <a:rPr lang="en-US" altLang="zh-TW" sz="1800" dirty="0" smtClean="0">
                <a:latin typeface="標楷體" pitchFamily="65" charset="-120"/>
                <a:ea typeface="標楷體" pitchFamily="65" charset="-120"/>
              </a:rPr>
              <a:t>	NBAD(Network Behavior Anomaly Detection)	 Collect the information of each IP address to analyze the anomalous packet in the network.</a:t>
            </a:r>
          </a:p>
          <a:p>
            <a:pPr>
              <a:buFont typeface="Wingdings" pitchFamily="2" charset="2"/>
              <a:buChar char="l"/>
            </a:pPr>
            <a:r>
              <a:rPr lang="en-US" altLang="zh-TW" sz="1800" dirty="0" smtClean="0">
                <a:latin typeface="標楷體" pitchFamily="65" charset="-120"/>
                <a:ea typeface="標楷體" pitchFamily="65" charset="-120"/>
              </a:rPr>
              <a:t>Network Behavior Anomaly Detection (NBAD):There are lots of companies which forwarded their product in this way. The structure that they used is using the Database software to collect the information of IP, such as MySQL, Oracle. These Database software are not poor, but they are not good tools for this purpose. There may be more than ten billion records, so the performance of these Database software will be poor.</a:t>
            </a:r>
          </a:p>
          <a:p>
            <a:pPr>
              <a:buFont typeface="Wingdings" pitchFamily="2" charset="2"/>
              <a:buChar char="l"/>
            </a:pPr>
            <a:r>
              <a:rPr lang="en-US" altLang="zh-TW" sz="1800" dirty="0" smtClean="0">
                <a:latin typeface="標楷體" pitchFamily="65" charset="-120"/>
                <a:ea typeface="標楷體" pitchFamily="65" charset="-120"/>
              </a:rPr>
              <a:t>The FM series use the mathematical algorithms which developed by </a:t>
            </a:r>
            <a:r>
              <a:rPr lang="en-US" altLang="zh-TW" sz="1800" dirty="0" err="1" smtClean="0">
                <a:latin typeface="標楷體" pitchFamily="65" charset="-120"/>
                <a:ea typeface="標楷體" pitchFamily="65" charset="-120"/>
              </a:rPr>
              <a:t>Curelan</a:t>
            </a:r>
            <a:r>
              <a:rPr lang="en-US" altLang="zh-TW" sz="1800" dirty="0" smtClean="0">
                <a:latin typeface="標楷體" pitchFamily="65" charset="-120"/>
                <a:ea typeface="標楷體" pitchFamily="65" charset="-120"/>
              </a:rPr>
              <a:t> company. With the mathematical algorithms, the FM series can collect and analyze the information of the </a:t>
            </a:r>
            <a:r>
              <a:rPr lang="en-US" altLang="zh-TW" sz="1800" dirty="0" err="1" smtClean="0">
                <a:latin typeface="標楷體" pitchFamily="65" charset="-120"/>
                <a:ea typeface="標楷體" pitchFamily="65" charset="-120"/>
              </a:rPr>
              <a:t>NetFlow</a:t>
            </a:r>
            <a:r>
              <a:rPr lang="en-US" altLang="zh-TW" sz="1800" dirty="0" smtClean="0">
                <a:latin typeface="標楷體" pitchFamily="65" charset="-120"/>
                <a:ea typeface="標楷體" pitchFamily="65" charset="-120"/>
              </a:rPr>
              <a:t> or </a:t>
            </a:r>
            <a:r>
              <a:rPr lang="en-US" altLang="zh-TW" sz="1800" dirty="0" err="1">
                <a:latin typeface="標楷體" pitchFamily="65" charset="-120"/>
                <a:ea typeface="標楷體" pitchFamily="65" charset="-120"/>
              </a:rPr>
              <a:t>s</a:t>
            </a:r>
            <a:r>
              <a:rPr lang="en-US" altLang="zh-TW" sz="1800" dirty="0" err="1" smtClean="0">
                <a:latin typeface="標楷體" pitchFamily="65" charset="-120"/>
                <a:ea typeface="標楷體" pitchFamily="65" charset="-120"/>
              </a:rPr>
              <a:t>flow</a:t>
            </a:r>
            <a:r>
              <a:rPr lang="en-US" altLang="zh-TW" sz="1800" dirty="0" smtClean="0">
                <a:latin typeface="標楷體" pitchFamily="65" charset="-120"/>
                <a:ea typeface="標楷體" pitchFamily="65" charset="-120"/>
              </a:rPr>
              <a:t> by each IP address very quickly. And then, the FM series can distinguish the anomalous packet from the information that it received.</a:t>
            </a:r>
            <a:endParaRPr lang="zh-TW" altLang="en-US" sz="1800" dirty="0" smtClean="0">
              <a:latin typeface="標楷體" pitchFamily="65" charset="-120"/>
              <a:ea typeface="標楷體" pitchFamily="65" charset="-120"/>
            </a:endParaRPr>
          </a:p>
          <a:p>
            <a:pPr>
              <a:buFont typeface="Wingdings 2" pitchFamily="18" charset="2"/>
              <a:buNone/>
            </a:pPr>
            <a:endParaRPr lang="en-US" altLang="zh-TW" sz="2000" dirty="0" smtClean="0">
              <a:latin typeface="標楷體" pitchFamily="65" charset="-120"/>
              <a:ea typeface="標楷體" pitchFamily="65" charset="-120"/>
            </a:endParaRPr>
          </a:p>
          <a:p>
            <a:pPr>
              <a:buFont typeface="Wingdings" pitchFamily="2" charset="2"/>
              <a:buChar char="l"/>
            </a:pPr>
            <a:endParaRPr lang="en-US" altLang="zh-TW" sz="2000" dirty="0" smtClean="0">
              <a:latin typeface="標楷體" pitchFamily="65" charset="-120"/>
              <a:ea typeface="標楷體" pitchFamily="65" charset="-120"/>
            </a:endParaRPr>
          </a:p>
          <a:p>
            <a:pPr>
              <a:buFont typeface="Wingdings" pitchFamily="2" charset="2"/>
              <a:buChar char="l"/>
            </a:pPr>
            <a:endParaRPr lang="zh-TW" altLang="en-US" sz="2000" dirty="0" smtClean="0">
              <a:latin typeface="標楷體" pitchFamily="65" charset="-120"/>
              <a:ea typeface="標楷體" pitchFamily="65" charset="-120"/>
            </a:endParaRPr>
          </a:p>
        </p:txBody>
      </p:sp>
      <p:sp>
        <p:nvSpPr>
          <p:cNvPr id="3277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246A8657-1DA2-4F1A-9A48-BDEC0662F5D3}" type="slidenum">
              <a:rPr kumimoji="0" lang="en-US" altLang="zh-TW" sz="1000" b="0" smtClean="0">
                <a:solidFill>
                  <a:srgbClr val="66FF33"/>
                </a:solidFill>
                <a:latin typeface="Arial Black" pitchFamily="34" charset="0"/>
              </a:rPr>
              <a:pPr eaLnBrk="1" hangingPunct="1">
                <a:spcBef>
                  <a:spcPct val="0"/>
                </a:spcBef>
                <a:buClrTx/>
                <a:buFontTx/>
                <a:buNone/>
              </a:pPr>
              <a:t>4</a:t>
            </a:fld>
            <a:endParaRPr kumimoji="0" lang="en-US" altLang="zh-TW" sz="1000" b="0" smtClean="0">
              <a:solidFill>
                <a:srgbClr val="66FF33"/>
              </a:solidFill>
              <a:latin typeface="Arial Black" pitchFamily="34" charset="0"/>
            </a:endParaRPr>
          </a:p>
        </p:txBody>
      </p:sp>
      <p:grpSp>
        <p:nvGrpSpPr>
          <p:cNvPr id="2" name="群組 1"/>
          <p:cNvGrpSpPr/>
          <p:nvPr/>
        </p:nvGrpSpPr>
        <p:grpSpPr>
          <a:xfrm>
            <a:off x="1033998" y="2012773"/>
            <a:ext cx="2214562" cy="787400"/>
            <a:chOff x="1043608" y="1701800"/>
            <a:chExt cx="2214562" cy="787400"/>
          </a:xfrm>
        </p:grpSpPr>
        <p:pic>
          <p:nvPicPr>
            <p:cNvPr id="327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14563"/>
              <a:ext cx="554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文字方塊 4"/>
            <p:cNvSpPr txBox="1">
              <a:spLocks noChangeArrowheads="1"/>
            </p:cNvSpPr>
            <p:nvPr/>
          </p:nvSpPr>
          <p:spPr bwMode="auto">
            <a:xfrm>
              <a:off x="1043608" y="1701800"/>
              <a:ext cx="2214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r>
                <a:rPr lang="en-US" altLang="zh-TW" sz="1600" b="0" dirty="0">
                  <a:latin typeface="Calibri" pitchFamily="34" charset="0"/>
                </a:rPr>
                <a:t>There are some articles </a:t>
              </a:r>
            </a:p>
            <a:p>
              <a:pPr eaLnBrk="1" hangingPunct="1">
                <a:spcBef>
                  <a:spcPct val="0"/>
                </a:spcBef>
                <a:buClrTx/>
                <a:buFontTx/>
                <a:buNone/>
              </a:pPr>
              <a:r>
                <a:rPr lang="en-US" altLang="zh-TW" sz="1600" b="0" dirty="0">
                  <a:latin typeface="Calibri" pitchFamily="34" charset="0"/>
                </a:rPr>
                <a:t>about NBA in IEEE</a:t>
              </a:r>
              <a:endParaRPr lang="zh-TW" altLang="en-US" sz="1600" dirty="0">
                <a:latin typeface="標楷體" pitchFamily="65" charset="-120"/>
                <a:ea typeface="標楷體" pitchFamily="65" charset="-120"/>
              </a:endParaRPr>
            </a:p>
          </p:txBody>
        </p:sp>
      </p:grpSp>
      <p:grpSp>
        <p:nvGrpSpPr>
          <p:cNvPr id="3" name="群組 2"/>
          <p:cNvGrpSpPr/>
          <p:nvPr/>
        </p:nvGrpSpPr>
        <p:grpSpPr>
          <a:xfrm>
            <a:off x="5580112" y="2242717"/>
            <a:ext cx="1135063" cy="560387"/>
            <a:chOff x="5580112" y="1928813"/>
            <a:chExt cx="1135063" cy="560387"/>
          </a:xfrm>
        </p:grpSpPr>
        <p:pic>
          <p:nvPicPr>
            <p:cNvPr id="327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214563"/>
              <a:ext cx="554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文字方塊 5"/>
            <p:cNvSpPr txBox="1">
              <a:spLocks noChangeArrowheads="1"/>
            </p:cNvSpPr>
            <p:nvPr/>
          </p:nvSpPr>
          <p:spPr bwMode="auto">
            <a:xfrm>
              <a:off x="5580112" y="1928813"/>
              <a:ext cx="1135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r>
                <a:rPr lang="en-US" altLang="zh-TW" sz="1600" b="0" dirty="0">
                  <a:latin typeface="Calibri" pitchFamily="34" charset="0"/>
                </a:rPr>
                <a:t>evolution</a:t>
              </a:r>
              <a:endParaRPr lang="zh-TW" altLang="en-US" sz="1600" dirty="0">
                <a:latin typeface="標楷體" pitchFamily="65" charset="-120"/>
                <a:ea typeface="標楷體" pitchFamily="65" charset="-120"/>
              </a:endParaRPr>
            </a:p>
          </p:txBody>
        </p:sp>
      </p:grpSp>
      <p:pic>
        <p:nvPicPr>
          <p:cNvPr id="3277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359" y="2849168"/>
            <a:ext cx="5540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a:xfrm>
            <a:off x="152400" y="533400"/>
            <a:ext cx="8812213" cy="838200"/>
          </a:xfrm>
        </p:spPr>
        <p:txBody>
          <a:bodyPr/>
          <a:lstStyle/>
          <a:p>
            <a:r>
              <a:rPr lang="en-US" altLang="zh-TW" dirty="0" smtClean="0">
                <a:ea typeface="標楷體" pitchFamily="65" charset="-120"/>
              </a:rPr>
              <a:t>Conclusion (cont.)</a:t>
            </a:r>
            <a:endParaRPr lang="zh-TW" altLang="en-US" dirty="0" smtClean="0">
              <a:ea typeface="標楷體" pitchFamily="65" charset="-120"/>
            </a:endParaRPr>
          </a:p>
        </p:txBody>
      </p:sp>
      <p:sp>
        <p:nvSpPr>
          <p:cNvPr id="51203" name="內容版面配置區 2"/>
          <p:cNvSpPr>
            <a:spLocks noGrp="1"/>
          </p:cNvSpPr>
          <p:nvPr>
            <p:ph idx="1"/>
          </p:nvPr>
        </p:nvSpPr>
        <p:spPr>
          <a:xfrm>
            <a:off x="107950" y="1484313"/>
            <a:ext cx="8839200" cy="5041031"/>
          </a:xfrm>
        </p:spPr>
        <p:txBody>
          <a:bodyPr/>
          <a:lstStyle/>
          <a:p>
            <a:pPr>
              <a:buFont typeface="Wingdings" panose="05000000000000000000" pitchFamily="2" charset="2"/>
              <a:buChar char="Ø"/>
              <a:defRPr/>
            </a:pPr>
            <a:r>
              <a:rPr lang="en-US" altLang="zh-TW" sz="2000" dirty="0"/>
              <a:t>The </a:t>
            </a:r>
            <a:r>
              <a:rPr lang="en-US" altLang="zh-TW" sz="2000" dirty="0" smtClean="0"/>
              <a:t>FM series have </a:t>
            </a:r>
            <a:r>
              <a:rPr lang="en-US" altLang="zh-TW" sz="2000" dirty="0"/>
              <a:t>the ability to detect the UDP Flood attack:</a:t>
            </a:r>
          </a:p>
          <a:p>
            <a:pPr lvl="1" indent="-381000">
              <a:buFont typeface="Wingdings" pitchFamily="2" charset="2"/>
              <a:buChar char="u"/>
              <a:defRPr/>
            </a:pPr>
            <a:r>
              <a:rPr lang="en-US" altLang="zh-TW" sz="1800" dirty="0" smtClean="0">
                <a:latin typeface="標楷體" pitchFamily="65" charset="-120"/>
                <a:ea typeface="標楷體" pitchFamily="65" charset="-120"/>
              </a:rPr>
              <a:t>(A) </a:t>
            </a:r>
            <a:r>
              <a:rPr lang="en-US" altLang="zh-TW" sz="1800" dirty="0" smtClean="0">
                <a:ea typeface="標楷體" pitchFamily="65" charset="-120"/>
              </a:rPr>
              <a:t>If the hacker implants Trojans by the method which we just mentioned, a UDP flood attack can be initiated by sending a large number of UDP packets to the external IP addresses on the internal hosts. The network will be paralyzed because of the network bandwidth is consumed by the UDP packets. Therefore, this is not only your own business. For example, the outages of the United Airlines flights and the New York Stock Exchange(NYSE) happened in one day. The intranet networks were paralyzed. This may cause by using the internal IP addresses to relay attack the external IP addresses.</a:t>
            </a:r>
          </a:p>
          <a:p>
            <a:pPr marL="714375" indent="-352425">
              <a:buFont typeface="Wingdings" panose="05000000000000000000" pitchFamily="2" charset="2"/>
              <a:buChar char="u"/>
              <a:defRPr/>
            </a:pPr>
            <a:r>
              <a:rPr lang="en-US" altLang="zh-TW" sz="1800" dirty="0" smtClean="0">
                <a:ea typeface="標楷體" pitchFamily="65" charset="-120"/>
              </a:rPr>
              <a:t>(B) When </a:t>
            </a:r>
            <a:r>
              <a:rPr lang="en-US" altLang="zh-TW" sz="1800" dirty="0">
                <a:ea typeface="標楷體" pitchFamily="65" charset="-120"/>
              </a:rPr>
              <a:t>the hacker launch the UDP Flood to attack the unit, the </a:t>
            </a:r>
            <a:r>
              <a:rPr lang="en-US" altLang="zh-TW" sz="1800" dirty="0" smtClean="0">
                <a:ea typeface="標楷體" pitchFamily="65" charset="-120"/>
              </a:rPr>
              <a:t>FM series </a:t>
            </a:r>
            <a:r>
              <a:rPr lang="en-US" altLang="zh-TW" sz="1800" dirty="0">
                <a:ea typeface="標楷體" pitchFamily="65" charset="-120"/>
              </a:rPr>
              <a:t>can detect this kind of attack</a:t>
            </a:r>
            <a:r>
              <a:rPr lang="en-US" altLang="zh-TW" sz="1800" dirty="0" smtClean="0">
                <a:ea typeface="標楷體" pitchFamily="65" charset="-120"/>
              </a:rPr>
              <a:t>.</a:t>
            </a:r>
            <a:endParaRPr lang="en-US" altLang="zh-TW" sz="2000" dirty="0" smtClean="0"/>
          </a:p>
          <a:p>
            <a:pPr>
              <a:spcBef>
                <a:spcPts val="1800"/>
              </a:spcBef>
              <a:buFont typeface="Wingdings" panose="05000000000000000000" pitchFamily="2" charset="2"/>
              <a:buChar char="Ø"/>
              <a:defRPr/>
            </a:pPr>
            <a:r>
              <a:rPr lang="en-US" altLang="zh-TW" sz="2000" dirty="0"/>
              <a:t>With the similar concept, the hackers can use the amount of </a:t>
            </a:r>
            <a:r>
              <a:rPr lang="en-US" altLang="zh-TW" sz="2000" dirty="0" smtClean="0"/>
              <a:t>flow </a:t>
            </a:r>
            <a:r>
              <a:rPr lang="en-US" altLang="zh-TW" sz="2000" dirty="0"/>
              <a:t>to attack the target. </a:t>
            </a:r>
            <a:r>
              <a:rPr lang="en-US" altLang="en-US" sz="2000" dirty="0" smtClean="0">
                <a:ea typeface="標楷體" pitchFamily="65" charset="-120"/>
              </a:rPr>
              <a:t>As mentioned earlier, hacker will “borrow” the internal IP addresses to attack the external target; on other hand, the internal network may be attacked by a number of flows.</a:t>
            </a:r>
            <a:r>
              <a:rPr lang="zh-TW" altLang="en-US" sz="2000" dirty="0" smtClean="0">
                <a:ea typeface="標楷體" pitchFamily="65" charset="-120"/>
              </a:rPr>
              <a:t> </a:t>
            </a:r>
            <a:r>
              <a:rPr lang="en-US" altLang="zh-TW" sz="2000" dirty="0" smtClean="0"/>
              <a:t>The FM series have </a:t>
            </a:r>
            <a:r>
              <a:rPr lang="en-US" altLang="zh-TW" sz="2000" dirty="0"/>
              <a:t>the ability to detect the </a:t>
            </a:r>
            <a:r>
              <a:rPr lang="en-US" altLang="zh-TW" sz="2000" dirty="0" err="1"/>
              <a:t>DoS</a:t>
            </a:r>
            <a:r>
              <a:rPr lang="en-US" altLang="zh-TW" sz="2000" dirty="0"/>
              <a:t> attack.</a:t>
            </a:r>
            <a:endParaRPr lang="zh-TW" altLang="en-US" sz="2000" dirty="0"/>
          </a:p>
        </p:txBody>
      </p:sp>
      <p:sp>
        <p:nvSpPr>
          <p:cNvPr id="64516"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113AAB6E-3703-4325-AA83-C7F54C60C6EA}" type="slidenum">
              <a:rPr kumimoji="0" lang="en-US" altLang="zh-TW" sz="1000" b="0" smtClean="0">
                <a:solidFill>
                  <a:srgbClr val="66FF33"/>
                </a:solidFill>
                <a:latin typeface="Arial Black" pitchFamily="34" charset="0"/>
              </a:rPr>
              <a:pPr eaLnBrk="1" hangingPunct="1">
                <a:spcBef>
                  <a:spcPct val="0"/>
                </a:spcBef>
                <a:buClrTx/>
                <a:buFontTx/>
                <a:buNone/>
              </a:pPr>
              <a:t>40</a:t>
            </a:fld>
            <a:endParaRPr kumimoji="0" lang="en-US" altLang="zh-TW" sz="1000" b="0" smtClean="0">
              <a:solidFill>
                <a:srgbClr val="66FF33"/>
              </a:solidFill>
              <a:latin typeface="Arial Black"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 y="533400"/>
            <a:ext cx="8991600" cy="838200"/>
          </a:xfrm>
        </p:spPr>
        <p:txBody>
          <a:bodyPr/>
          <a:lstStyle/>
          <a:p>
            <a:pPr eaLnBrk="1" hangingPunct="1"/>
            <a:r>
              <a:rPr lang="en-US" altLang="zh-TW" smtClean="0">
                <a:ea typeface="標楷體" pitchFamily="65" charset="-120"/>
              </a:rPr>
              <a:t>Existing Customers</a:t>
            </a:r>
            <a:endParaRPr lang="zh-TW" altLang="en-US" smtClean="0">
              <a:ea typeface="標楷體" pitchFamily="65" charset="-120"/>
            </a:endParaRPr>
          </a:p>
        </p:txBody>
      </p:sp>
      <p:graphicFrame>
        <p:nvGraphicFramePr>
          <p:cNvPr id="391394" name="Group 226"/>
          <p:cNvGraphicFramePr>
            <a:graphicFrameLocks noGrp="1"/>
          </p:cNvGraphicFramePr>
          <p:nvPr>
            <p:ph idx="1"/>
          </p:nvPr>
        </p:nvGraphicFramePr>
        <p:xfrm>
          <a:off x="0" y="1385888"/>
          <a:ext cx="9144000" cy="5137154"/>
        </p:xfrm>
        <a:graphic>
          <a:graphicData uri="http://schemas.openxmlformats.org/drawingml/2006/table">
            <a:tbl>
              <a:tblPr/>
              <a:tblGrid>
                <a:gridCol w="1907704"/>
                <a:gridCol w="7236296"/>
              </a:tblGrid>
              <a:tr h="401281">
                <a:tc>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2" panose="05020102010507070707" pitchFamily="18" charset="2"/>
                        <a:buNone/>
                        <a:tabLst/>
                      </a:pPr>
                      <a:r>
                        <a:rPr kumimoji="1" lang="en-US" altLang="zh-TW" sz="1600" b="1" i="0" u="none" strike="noStrike" cap="none" normalizeH="0" baseline="0" dirty="0" smtClean="0">
                          <a:ln>
                            <a:noFill/>
                          </a:ln>
                          <a:solidFill>
                            <a:srgbClr val="008000"/>
                          </a:solidFill>
                          <a:effectLst/>
                          <a:latin typeface="+mn-lt"/>
                          <a:ea typeface="標楷體" panose="03000509000000000000" pitchFamily="65" charset="-120"/>
                        </a:rPr>
                        <a:t>Category</a:t>
                      </a:r>
                      <a:endParaRPr kumimoji="1" lang="zh-TW" altLang="en-US" sz="1600" b="1" i="0" u="none" strike="noStrike" cap="none" normalizeH="0" baseline="0" dirty="0" smtClean="0">
                        <a:ln>
                          <a:noFill/>
                        </a:ln>
                        <a:solidFill>
                          <a:srgbClr val="008000"/>
                        </a:solidFill>
                        <a:effectLst/>
                        <a:latin typeface="+mn-lt"/>
                        <a:ea typeface="標楷體" panose="03000509000000000000" pitchFamily="65" charset="-120"/>
                      </a:endParaRPr>
                    </a:p>
                  </a:txBody>
                  <a:tcPr marT="45682" marB="4568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2" panose="05020102010507070707" pitchFamily="18" charset="2"/>
                        <a:buNone/>
                        <a:tabLst/>
                      </a:pPr>
                      <a:r>
                        <a:rPr kumimoji="1" lang="en-US" altLang="zh-TW" sz="1600" b="1" i="0" u="none" strike="noStrike" cap="none" normalizeH="0" baseline="0" dirty="0" smtClean="0">
                          <a:ln>
                            <a:noFill/>
                          </a:ln>
                          <a:solidFill>
                            <a:srgbClr val="008000"/>
                          </a:solidFill>
                          <a:effectLst/>
                          <a:latin typeface="+mn-lt"/>
                          <a:ea typeface="標楷體" panose="03000509000000000000" pitchFamily="65" charset="-120"/>
                        </a:rPr>
                        <a:t>Name of Customer</a:t>
                      </a:r>
                      <a:endParaRPr kumimoji="1" lang="zh-TW" altLang="en-US" sz="1600" b="1" i="0" u="none" strike="noStrike" cap="none" normalizeH="0" baseline="0" dirty="0" smtClean="0">
                        <a:ln>
                          <a:noFill/>
                        </a:ln>
                        <a:solidFill>
                          <a:srgbClr val="008000"/>
                        </a:solidFill>
                        <a:effectLst/>
                        <a:latin typeface="+mn-lt"/>
                        <a:ea typeface="標楷體" panose="03000509000000000000" pitchFamily="65" charset="-120"/>
                      </a:endParaRPr>
                    </a:p>
                  </a:txBody>
                  <a:tcPr marT="45682" marB="4568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84">
                <a:tc rowSpan="5">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2" panose="05020102010507070707" pitchFamily="18" charset="2"/>
                        <a:buNone/>
                        <a:tabLst/>
                      </a:pPr>
                      <a:r>
                        <a:rPr kumimoji="1" lang="en-US" altLang="zh-TW" sz="1400" b="1" i="0" u="none" strike="noStrike" cap="none" normalizeH="0" baseline="0" dirty="0" smtClean="0">
                          <a:ln>
                            <a:noFill/>
                          </a:ln>
                          <a:solidFill>
                            <a:schemeClr val="tx1"/>
                          </a:solidFill>
                          <a:effectLst/>
                          <a:latin typeface="+mn-lt"/>
                          <a:ea typeface="標楷體" panose="03000509000000000000" pitchFamily="65" charset="-120"/>
                        </a:rPr>
                        <a:t>School</a:t>
                      </a:r>
                      <a:endParaRPr kumimoji="1" lang="zh-TW" altLang="en-US" sz="1400" b="1" i="0" u="none" strike="noStrike" cap="none" normalizeH="0" baseline="0" dirty="0" smtClean="0">
                        <a:ln>
                          <a:noFill/>
                        </a:ln>
                        <a:solidFill>
                          <a:schemeClr val="tx1"/>
                        </a:solidFill>
                        <a:effectLst/>
                        <a:latin typeface="+mn-lt"/>
                        <a:ea typeface="標楷體" panose="03000509000000000000" pitchFamily="65" charset="-120"/>
                      </a:endParaRPr>
                    </a:p>
                  </a:txBody>
                  <a:tcPr marT="45682" marB="4568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algn="l" eaLnBrk="1" hangingPunct="1"/>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National Chung </a:t>
                      </a:r>
                      <a:r>
                        <a:rPr kumimoji="1" lang="en-US" altLang="zh-TW" sz="1400" b="1" i="0" kern="1200" dirty="0" err="1" smtClean="0">
                          <a:solidFill>
                            <a:schemeClr val="tx1"/>
                          </a:solidFill>
                          <a:effectLst/>
                          <a:latin typeface="Times New Roman" panose="02020603050405020304" pitchFamily="18" charset="0"/>
                          <a:ea typeface="新細明體" panose="02020500000000000000" pitchFamily="18" charset="-120"/>
                          <a:cs typeface="新細明體" charset="0"/>
                        </a:rPr>
                        <a:t>Hsing</a:t>
                      </a: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 University, Chinese Culture University, Fu Jen Catholic University, </a:t>
                      </a:r>
                      <a:r>
                        <a:rPr kumimoji="1" lang="en-US" altLang="zh-TW" sz="1400" b="1" i="0" kern="1200" dirty="0" err="1" smtClean="0">
                          <a:solidFill>
                            <a:schemeClr val="tx1"/>
                          </a:solidFill>
                          <a:effectLst/>
                          <a:latin typeface="Times New Roman" panose="02020603050405020304" pitchFamily="18" charset="0"/>
                          <a:ea typeface="新細明體" panose="02020500000000000000" pitchFamily="18" charset="-120"/>
                          <a:cs typeface="新細明體" charset="0"/>
                        </a:rPr>
                        <a:t>Tunghai</a:t>
                      </a: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 University, National </a:t>
                      </a:r>
                      <a:r>
                        <a:rPr kumimoji="1" lang="en-US" altLang="zh-TW" sz="1400" b="1" i="0" kern="1200" dirty="0" err="1" smtClean="0">
                          <a:solidFill>
                            <a:schemeClr val="tx1"/>
                          </a:solidFill>
                          <a:effectLst/>
                          <a:latin typeface="Times New Roman" panose="02020603050405020304" pitchFamily="18" charset="0"/>
                          <a:ea typeface="新細明體" panose="02020500000000000000" pitchFamily="18" charset="-120"/>
                          <a:cs typeface="新細明體" charset="0"/>
                        </a:rPr>
                        <a:t>Changhua</a:t>
                      </a: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 University of Education</a:t>
                      </a: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84">
                <a:tc vMerge="1">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2" panose="05020102010507070707" pitchFamily="18" charset="2"/>
                        <a:buNone/>
                        <a:tabLst/>
                      </a:pPr>
                      <a:endParaRPr kumimoji="1" lang="zh-TW" altLang="en-US" sz="1400" b="1" i="0" u="none" strike="noStrike" cap="none" normalizeH="0" baseline="0" dirty="0" smtClean="0">
                        <a:ln>
                          <a:noFill/>
                        </a:ln>
                        <a:solidFill>
                          <a:schemeClr val="tx1"/>
                        </a:solidFill>
                        <a:effectLst/>
                        <a:latin typeface="+mn-lt"/>
                        <a:ea typeface="標楷體" panose="03000509000000000000" pitchFamily="65" charset="-120"/>
                      </a:endParaRPr>
                    </a:p>
                  </a:txBody>
                  <a:tcPr marT="45683" marB="456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2" panose="05020102010507070707" pitchFamily="18" charset="2"/>
                        <a:buNone/>
                        <a:tabLst/>
                      </a:pP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National </a:t>
                      </a:r>
                      <a:r>
                        <a:rPr kumimoji="1" lang="en-US" altLang="zh-TW" sz="1400" b="1" i="0" kern="1200" dirty="0" err="1" smtClean="0">
                          <a:solidFill>
                            <a:schemeClr val="tx1"/>
                          </a:solidFill>
                          <a:effectLst/>
                          <a:latin typeface="Times New Roman" panose="02020603050405020304" pitchFamily="18" charset="0"/>
                          <a:ea typeface="新細明體" panose="02020500000000000000" pitchFamily="18" charset="-120"/>
                          <a:cs typeface="新細明體" charset="0"/>
                        </a:rPr>
                        <a:t>Pingtung</a:t>
                      </a: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 University of Science and Technology, Republic of China Military Academy, Air Force Academy, Chang Gung University</a:t>
                      </a:r>
                      <a:endParaRPr kumimoji="0" lang="zh-TW" alt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84">
                <a:tc vMerge="1">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2" panose="05020102010507070707" pitchFamily="18" charset="2"/>
                        <a:buNone/>
                        <a:tabLst/>
                      </a:pPr>
                      <a:endParaRPr kumimoji="1" lang="zh-TW" altLang="en-US" sz="1400" b="1" i="0" u="none" strike="noStrike" cap="none" normalizeH="0" baseline="0" dirty="0" smtClean="0">
                        <a:ln>
                          <a:noFill/>
                        </a:ln>
                        <a:solidFill>
                          <a:schemeClr val="tx1"/>
                        </a:solidFill>
                        <a:effectLst/>
                        <a:latin typeface="+mn-lt"/>
                        <a:ea typeface="標楷體" panose="03000509000000000000" pitchFamily="65" charset="-120"/>
                      </a:endParaRPr>
                    </a:p>
                  </a:txBody>
                  <a:tcPr marT="45683" marB="456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eaLnBrk="1" hangingPunct="1"/>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Ling Tung University, Chung Chou University of Science and Technology, Overseas Chinese University</a:t>
                      </a: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443">
                <a:tc vMerge="1">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2" panose="05020102010507070707" pitchFamily="18" charset="2"/>
                        <a:buNone/>
                        <a:tabLst/>
                      </a:pPr>
                      <a:endParaRPr kumimoji="1" lang="zh-TW" altLang="en-US" sz="1400" b="1" i="0" u="none" strike="noStrike" cap="none" normalizeH="0" baseline="0" dirty="0" smtClean="0">
                        <a:ln>
                          <a:noFill/>
                        </a:ln>
                        <a:solidFill>
                          <a:schemeClr val="tx1"/>
                        </a:solidFill>
                        <a:effectLst/>
                        <a:latin typeface="+mn-lt"/>
                        <a:ea typeface="標楷體" panose="03000509000000000000" pitchFamily="65" charset="-120"/>
                      </a:endParaRPr>
                    </a:p>
                  </a:txBody>
                  <a:tcPr marT="45683" marB="456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eaLnBrk="1" hangingPunct="1"/>
                      <a:r>
                        <a:rPr kumimoji="1" lang="en-US" altLang="zh-TW" sz="1400" b="1" i="0" kern="1200" dirty="0" err="1" smtClean="0">
                          <a:solidFill>
                            <a:schemeClr val="tx1"/>
                          </a:solidFill>
                          <a:effectLst/>
                          <a:latin typeface="Times New Roman" panose="02020603050405020304" pitchFamily="18" charset="0"/>
                          <a:ea typeface="新細明體" panose="02020500000000000000" pitchFamily="18" charset="-120"/>
                          <a:cs typeface="新細明體" charset="0"/>
                        </a:rPr>
                        <a:t>Wufeng</a:t>
                      </a: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 University, Chung Cheng Armed Forces Preparatory</a:t>
                      </a:r>
                      <a:r>
                        <a:rPr kumimoji="1" lang="en-US" altLang="zh-TW" sz="1400" b="1" i="0" kern="1200" baseline="0" dirty="0" smtClean="0">
                          <a:solidFill>
                            <a:schemeClr val="tx1"/>
                          </a:solidFill>
                          <a:effectLst/>
                          <a:latin typeface="Times New Roman" panose="02020603050405020304" pitchFamily="18" charset="0"/>
                          <a:ea typeface="新細明體" panose="02020500000000000000" pitchFamily="18" charset="-120"/>
                          <a:cs typeface="新細明體" charset="0"/>
                        </a:rPr>
                        <a:t> school, </a:t>
                      </a: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National Defense </a:t>
                      </a:r>
                      <a:r>
                        <a:rPr kumimoji="1" lang="en-US" altLang="zh-TW" sz="1400" b="1" i="0" kern="1200" dirty="0" err="1" smtClean="0">
                          <a:solidFill>
                            <a:schemeClr val="tx1"/>
                          </a:solidFill>
                          <a:effectLst/>
                          <a:latin typeface="Times New Roman" panose="02020603050405020304" pitchFamily="18" charset="0"/>
                          <a:ea typeface="新細明體" panose="02020500000000000000" pitchFamily="18" charset="-120"/>
                          <a:cs typeface="新細明體" charset="0"/>
                        </a:rPr>
                        <a:t>Universit</a:t>
                      </a: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(National Defense </a:t>
                      </a:r>
                      <a:r>
                        <a:rPr kumimoji="1" lang="en-US" altLang="zh-TW" sz="1400" b="1" i="0" kern="1200" dirty="0" err="1" smtClean="0">
                          <a:solidFill>
                            <a:schemeClr val="tx1"/>
                          </a:solidFill>
                          <a:effectLst/>
                          <a:latin typeface="Times New Roman" panose="02020603050405020304" pitchFamily="18" charset="0"/>
                          <a:ea typeface="新細明體" panose="02020500000000000000" pitchFamily="18" charset="-120"/>
                          <a:cs typeface="新細明體" charset="0"/>
                        </a:rPr>
                        <a:t>Universit</a:t>
                      </a: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 Fu</a:t>
                      </a:r>
                      <a:r>
                        <a:rPr kumimoji="1" lang="en-US" altLang="zh-TW" sz="1400" b="1" i="0" kern="1200" baseline="0" dirty="0" smtClean="0">
                          <a:solidFill>
                            <a:schemeClr val="tx1"/>
                          </a:solidFill>
                          <a:effectLst/>
                          <a:latin typeface="Times New Roman" panose="02020603050405020304" pitchFamily="18" charset="0"/>
                          <a:ea typeface="新細明體" panose="02020500000000000000" pitchFamily="18" charset="-120"/>
                          <a:cs typeface="新細明體" charset="0"/>
                        </a:rPr>
                        <a:t> </a:t>
                      </a:r>
                      <a:r>
                        <a:rPr kumimoji="1" lang="en-US" altLang="zh-TW" sz="1400" b="1" i="0" kern="1200" baseline="0" dirty="0" err="1" smtClean="0">
                          <a:solidFill>
                            <a:schemeClr val="tx1"/>
                          </a:solidFill>
                          <a:effectLst/>
                          <a:latin typeface="Times New Roman" panose="02020603050405020304" pitchFamily="18" charset="0"/>
                          <a:ea typeface="新細明體" panose="02020500000000000000" pitchFamily="18" charset="-120"/>
                          <a:cs typeface="新細明體" charset="0"/>
                        </a:rPr>
                        <a:t>Hsing</a:t>
                      </a:r>
                      <a:r>
                        <a:rPr kumimoji="1" lang="en-US" altLang="zh-TW" sz="1400" b="1" i="0" kern="1200" baseline="0" dirty="0" smtClean="0">
                          <a:solidFill>
                            <a:schemeClr val="tx1"/>
                          </a:solidFill>
                          <a:effectLst/>
                          <a:latin typeface="Times New Roman" panose="02020603050405020304" pitchFamily="18" charset="0"/>
                          <a:ea typeface="新細明體" panose="02020500000000000000" pitchFamily="18" charset="-120"/>
                          <a:cs typeface="新細明體" charset="0"/>
                        </a:rPr>
                        <a:t> Kang College</a:t>
                      </a: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 and Chung Cheng Institute of Technology)</a:t>
                      </a: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84">
                <a:tc vMerge="1">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2" panose="05020102010507070707" pitchFamily="18" charset="2"/>
                        <a:buNone/>
                        <a:tabLst/>
                      </a:pPr>
                      <a:endParaRPr kumimoji="1" lang="zh-TW" altLang="en-US" sz="1400" b="1" i="0" u="none" strike="noStrike" cap="none" normalizeH="0" baseline="0" dirty="0" smtClean="0">
                        <a:ln>
                          <a:noFill/>
                        </a:ln>
                        <a:solidFill>
                          <a:schemeClr val="tx1"/>
                        </a:solidFill>
                        <a:effectLst/>
                        <a:latin typeface="+mn-lt"/>
                        <a:ea typeface="標楷體" panose="03000509000000000000" pitchFamily="65" charset="-120"/>
                      </a:endParaRPr>
                    </a:p>
                  </a:txBody>
                  <a:tcPr marT="45683" marB="456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eaLnBrk="1" hangingPunct="1"/>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National Taichung University of Science and Technology, </a:t>
                      </a:r>
                      <a:r>
                        <a:rPr kumimoji="1" lang="en-US" altLang="zh-TW" sz="1400" b="1" i="0" kern="1200" dirty="0" err="1" smtClean="0">
                          <a:solidFill>
                            <a:schemeClr val="tx1"/>
                          </a:solidFill>
                          <a:effectLst/>
                          <a:latin typeface="Times New Roman" panose="02020603050405020304" pitchFamily="18" charset="0"/>
                          <a:ea typeface="新細明體" panose="02020500000000000000" pitchFamily="18" charset="-120"/>
                          <a:cs typeface="新細明體" charset="0"/>
                        </a:rPr>
                        <a:t>Changhua</a:t>
                      </a: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 County Network Regional Center, </a:t>
                      </a:r>
                      <a:r>
                        <a:rPr kumimoji="1" lang="en-US" altLang="zh-TW" sz="1400" b="1" i="0" kern="1200" dirty="0" err="1" smtClean="0">
                          <a:solidFill>
                            <a:schemeClr val="tx1"/>
                          </a:solidFill>
                          <a:effectLst/>
                          <a:latin typeface="Times New Roman" panose="02020603050405020304" pitchFamily="18" charset="0"/>
                          <a:ea typeface="新細明體" panose="02020500000000000000" pitchFamily="18" charset="-120"/>
                          <a:cs typeface="新細明體" charset="0"/>
                        </a:rPr>
                        <a:t>Taitung</a:t>
                      </a: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 County Network Regional Center</a:t>
                      </a: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055">
                <a:tc>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2" panose="05020102010507070707" pitchFamily="18" charset="2"/>
                        <a:buNone/>
                        <a:tabLst/>
                      </a:pPr>
                      <a:r>
                        <a:rPr kumimoji="0" lang="en-US" altLang="zh-TW" sz="1400" b="1" i="0" u="none" strike="noStrike" cap="none" normalizeH="0" baseline="0" dirty="0" smtClean="0">
                          <a:ln>
                            <a:noFill/>
                          </a:ln>
                          <a:solidFill>
                            <a:schemeClr val="tx1"/>
                          </a:solidFill>
                          <a:effectLst/>
                          <a:latin typeface="+mn-lt"/>
                          <a:ea typeface="標楷體" panose="03000509000000000000" pitchFamily="65" charset="-120"/>
                        </a:rPr>
                        <a:t>Hospital</a:t>
                      </a:r>
                      <a:endParaRPr kumimoji="0" lang="zh-TW" altLang="en-US" sz="1400" b="1" i="0" u="none" strike="noStrike" cap="none" normalizeH="0" baseline="0" dirty="0" smtClean="0">
                        <a:ln>
                          <a:noFill/>
                        </a:ln>
                        <a:solidFill>
                          <a:schemeClr val="tx1"/>
                        </a:solidFill>
                        <a:effectLst/>
                        <a:latin typeface="+mn-lt"/>
                        <a:ea typeface="標楷體" panose="03000509000000000000" pitchFamily="65" charset="-120"/>
                      </a:endParaRPr>
                    </a:p>
                  </a:txBody>
                  <a:tcPr marT="45682" marB="4568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eaLnBrk="1" hangingPunct="1"/>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Show </a:t>
                      </a:r>
                      <a:r>
                        <a:rPr kumimoji="1" lang="en-US" altLang="zh-TW" sz="1400" b="1" i="0" kern="1200" dirty="0" err="1" smtClean="0">
                          <a:solidFill>
                            <a:schemeClr val="tx1"/>
                          </a:solidFill>
                          <a:effectLst/>
                          <a:latin typeface="Times New Roman" panose="02020603050405020304" pitchFamily="18" charset="0"/>
                          <a:ea typeface="新細明體" panose="02020500000000000000" pitchFamily="18" charset="-120"/>
                          <a:cs typeface="新細明體" charset="0"/>
                        </a:rPr>
                        <a:t>Chwan</a:t>
                      </a:r>
                      <a:r>
                        <a:rPr kumimoji="1" lang="en-US" altLang="zh-TW" sz="1400" b="1" i="0" kern="1200" baseline="0" dirty="0" smtClean="0">
                          <a:solidFill>
                            <a:schemeClr val="tx1"/>
                          </a:solidFill>
                          <a:effectLst/>
                          <a:latin typeface="Times New Roman" panose="02020603050405020304" pitchFamily="18" charset="0"/>
                          <a:ea typeface="新細明體" panose="02020500000000000000" pitchFamily="18" charset="-120"/>
                          <a:cs typeface="新細明體" charset="0"/>
                        </a:rPr>
                        <a:t> Memorial Hospital, Chi Mei Hospital : </a:t>
                      </a: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Department of Health, Tainan City</a:t>
                      </a: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84">
                <a:tc rowSpan="2">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2" panose="05020102010507070707" pitchFamily="18" charset="2"/>
                        <a:buNone/>
                        <a:tabLst/>
                      </a:pPr>
                      <a:r>
                        <a:rPr kumimoji="1" lang="en-US" altLang="zh-TW" sz="1400" b="1" i="0" u="none" strike="noStrike" cap="none" normalizeH="0" baseline="0" dirty="0" smtClean="0">
                          <a:ln>
                            <a:noFill/>
                          </a:ln>
                          <a:solidFill>
                            <a:schemeClr val="tx1"/>
                          </a:solidFill>
                          <a:effectLst/>
                          <a:latin typeface="+mn-lt"/>
                          <a:ea typeface="標楷體" panose="03000509000000000000" pitchFamily="65" charset="-120"/>
                        </a:rPr>
                        <a:t>Government unit</a:t>
                      </a:r>
                      <a:endParaRPr kumimoji="1" lang="zh-TW" altLang="en-US" sz="1400" b="1" i="0" u="none" strike="noStrike" cap="none" normalizeH="0" baseline="0" dirty="0" smtClean="0">
                        <a:ln>
                          <a:noFill/>
                        </a:ln>
                        <a:solidFill>
                          <a:schemeClr val="tx1"/>
                        </a:solidFill>
                        <a:effectLst/>
                        <a:latin typeface="+mn-lt"/>
                        <a:ea typeface="標楷體" panose="03000509000000000000" pitchFamily="65" charset="-120"/>
                      </a:endParaRPr>
                    </a:p>
                  </a:txBody>
                  <a:tcPr marT="45682" marB="4568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eaLnBrk="1" hangingPunct="1"/>
                      <a:r>
                        <a:rPr kumimoji="1" lang="en-US" altLang="zh-TW" sz="1400" b="1" i="0" kern="1200" dirty="0" smtClean="0">
                          <a:solidFill>
                            <a:srgbClr val="0000FF"/>
                          </a:solidFill>
                          <a:effectLst/>
                          <a:latin typeface="Times New Roman" panose="02020603050405020304" pitchFamily="18" charset="0"/>
                          <a:ea typeface="新細明體" panose="02020500000000000000" pitchFamily="18" charset="-120"/>
                          <a:cs typeface="新細明體" charset="0"/>
                        </a:rPr>
                        <a:t>National Center for High-Performance Computing ( 5 units )</a:t>
                      </a: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 Legislature Yuan, National Taiwan Museum of Fine Arts, </a:t>
                      </a:r>
                      <a:r>
                        <a:rPr kumimoji="1" lang="en-US" altLang="zh-TW" sz="1400" b="1" i="0" kern="1200" dirty="0" err="1" smtClean="0">
                          <a:solidFill>
                            <a:schemeClr val="tx1"/>
                          </a:solidFill>
                          <a:effectLst/>
                          <a:latin typeface="Times New Roman" panose="02020603050405020304" pitchFamily="18" charset="0"/>
                          <a:ea typeface="新細明體" panose="02020500000000000000" pitchFamily="18" charset="-120"/>
                          <a:cs typeface="新細明體" charset="0"/>
                        </a:rPr>
                        <a:t>Miaoli</a:t>
                      </a:r>
                      <a:r>
                        <a:rPr kumimoji="1" lang="en-US" altLang="zh-TW" sz="1400" b="1" i="0" kern="1200" baseline="0" dirty="0" smtClean="0">
                          <a:solidFill>
                            <a:schemeClr val="tx1"/>
                          </a:solidFill>
                          <a:effectLst/>
                          <a:latin typeface="Times New Roman" panose="02020603050405020304" pitchFamily="18" charset="0"/>
                          <a:ea typeface="新細明體" panose="02020500000000000000" pitchFamily="18" charset="-120"/>
                          <a:cs typeface="新細明體" charset="0"/>
                        </a:rPr>
                        <a:t> County Police Bureau</a:t>
                      </a:r>
                      <a:endPar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mn-cs"/>
                      </a:endParaRP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4745">
                <a:tc vMerge="1">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2" panose="05020102010507070707" pitchFamily="18" charset="2"/>
                        <a:buNone/>
                        <a:tabLst/>
                      </a:pPr>
                      <a:endParaRPr kumimoji="1" lang="zh-TW" altLang="en-US" sz="1400" b="1" i="0" u="none" strike="noStrike" cap="none" normalizeH="0" baseline="0" dirty="0" smtClean="0">
                        <a:ln>
                          <a:noFill/>
                        </a:ln>
                        <a:solidFill>
                          <a:schemeClr val="tx1"/>
                        </a:solidFill>
                        <a:effectLst/>
                        <a:latin typeface="+mn-lt"/>
                        <a:ea typeface="標楷體" panose="03000509000000000000" pitchFamily="65" charset="-120"/>
                      </a:endParaRPr>
                    </a:p>
                  </a:txBody>
                  <a:tcPr marT="45683" marB="456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eaLnBrk="1" hangingPunct="1"/>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The </a:t>
                      </a:r>
                      <a:r>
                        <a:rPr kumimoji="1" lang="en-US" altLang="zh-TW" sz="1400" b="1" i="0" kern="1200" dirty="0" err="1" smtClean="0">
                          <a:solidFill>
                            <a:schemeClr val="tx1"/>
                          </a:solidFill>
                          <a:effectLst/>
                          <a:latin typeface="Times New Roman" panose="02020603050405020304" pitchFamily="18" charset="0"/>
                          <a:ea typeface="新細明體" panose="02020500000000000000" pitchFamily="18" charset="-120"/>
                          <a:cs typeface="新細明體" charset="0"/>
                        </a:rPr>
                        <a:t>Nantou</a:t>
                      </a: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 Branch, Soil and Water Conservation Bureau</a:t>
                      </a: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991">
                <a:tc>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2" panose="05020102010507070707" pitchFamily="18" charset="2"/>
                        <a:buNone/>
                        <a:tabLst/>
                      </a:pPr>
                      <a:r>
                        <a:rPr kumimoji="0" lang="en-US" altLang="zh-TW" sz="1400" b="1" i="0" u="none" strike="noStrike" cap="none" normalizeH="0" baseline="0" dirty="0" smtClean="0">
                          <a:ln>
                            <a:noFill/>
                          </a:ln>
                          <a:solidFill>
                            <a:schemeClr val="tx1"/>
                          </a:solidFill>
                          <a:effectLst/>
                          <a:latin typeface="+mn-lt"/>
                          <a:ea typeface="標楷體" panose="03000509000000000000" pitchFamily="65" charset="-120"/>
                        </a:rPr>
                        <a:t>Bank</a:t>
                      </a:r>
                      <a:endParaRPr kumimoji="1" lang="zh-TW" altLang="en-US" sz="1400" b="1" i="0" u="none" strike="noStrike" cap="none" normalizeH="0" baseline="0" dirty="0" smtClean="0">
                        <a:ln>
                          <a:noFill/>
                        </a:ln>
                        <a:solidFill>
                          <a:schemeClr val="tx1"/>
                        </a:solidFill>
                        <a:effectLst/>
                        <a:latin typeface="+mn-lt"/>
                        <a:ea typeface="標楷體" panose="03000509000000000000" pitchFamily="65" charset="-120"/>
                      </a:endParaRPr>
                    </a:p>
                  </a:txBody>
                  <a:tcPr marT="45682" marB="4568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eaLnBrk="1" hangingPunct="1"/>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Mega International Commercial Bank (Cheng Chung Branch)</a:t>
                      </a: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218">
                <a:tc>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2" panose="05020102010507070707" pitchFamily="18" charset="2"/>
                        <a:buNone/>
                        <a:tabLst/>
                      </a:pPr>
                      <a:r>
                        <a:rPr kumimoji="0" lang="en-US" altLang="zh-TW" sz="1400" b="1" i="0" u="none" strike="noStrike" cap="none" normalizeH="0" baseline="0" dirty="0" smtClean="0">
                          <a:ln>
                            <a:noFill/>
                          </a:ln>
                          <a:solidFill>
                            <a:schemeClr val="tx1"/>
                          </a:solidFill>
                          <a:effectLst/>
                          <a:latin typeface="+mn-lt"/>
                          <a:ea typeface="標楷體" panose="03000509000000000000" pitchFamily="65" charset="-120"/>
                        </a:rPr>
                        <a:t>Empire</a:t>
                      </a:r>
                    </a:p>
                  </a:txBody>
                  <a:tcPr marT="45682" marB="4568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Font typeface="Wingdings 2" panose="05020102010507070707" pitchFamily="18" charset="2"/>
                        <a:defRPr kumimoji="1" sz="2400" b="1">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20000"/>
                        </a:spcBef>
                        <a:buClr>
                          <a:schemeClr val="accent2"/>
                        </a:buClr>
                        <a:buFont typeface="Wingdings 2" panose="05020102010507070707" pitchFamily="18" charset="2"/>
                        <a:defRPr kumimoji="1" b="1">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20000"/>
                        </a:spcBef>
                        <a:buClr>
                          <a:schemeClr val="accent2"/>
                        </a:buClr>
                        <a:buFont typeface="Wingdings 2" panose="05020102010507070707" pitchFamily="18" charset="2"/>
                        <a:defRPr kumimoji="1" sz="1400" b="1">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20000"/>
                        </a:spcBef>
                        <a:buClr>
                          <a:schemeClr val="accent2"/>
                        </a:buClr>
                        <a:buFont typeface="Wingdings 2" panose="05020102010507070707" pitchFamily="18" charset="2"/>
                        <a:defRPr kumimoji="1" sz="1000" b="1">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20000"/>
                        </a:spcBef>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Font typeface="Wingdings 2" panose="05020102010507070707" pitchFamily="18" charset="2"/>
                        <a:defRPr kumimoji="1" sz="900" b="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2" panose="05020102010507070707" pitchFamily="18" charset="2"/>
                        <a:buNone/>
                        <a:tabLst/>
                        <a:defRPr/>
                      </a:pP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mn-cs"/>
                        </a:rPr>
                        <a:t>MAERSK(container ship operator), </a:t>
                      </a:r>
                      <a:r>
                        <a:rPr kumimoji="1" lang="en-US" altLang="zh-TW" sz="1400" b="1" i="0" kern="1200" dirty="0" err="1" smtClean="0">
                          <a:solidFill>
                            <a:schemeClr val="tx1"/>
                          </a:solidFill>
                          <a:effectLst/>
                          <a:latin typeface="Times New Roman" panose="02020603050405020304" pitchFamily="18" charset="0"/>
                          <a:ea typeface="新細明體" panose="02020500000000000000" pitchFamily="18" charset="-120"/>
                          <a:cs typeface="新細明體" charset="0"/>
                        </a:rPr>
                        <a:t>Taisuco</a:t>
                      </a:r>
                      <a:r>
                        <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新細明體" charset="0"/>
                        </a:rPr>
                        <a:t>, </a:t>
                      </a:r>
                      <a:r>
                        <a:rPr kumimoji="1" lang="fr-FR" altLang="zh-TW" sz="1400" b="1" kern="1200" dirty="0" smtClean="0">
                          <a:solidFill>
                            <a:schemeClr val="tx1"/>
                          </a:solidFill>
                          <a:latin typeface="Times New Roman" panose="02020603050405020304" pitchFamily="18" charset="0"/>
                          <a:ea typeface="新細明體" panose="02020500000000000000" pitchFamily="18" charset="-120"/>
                          <a:cs typeface="新細明體" charset="0"/>
                        </a:rPr>
                        <a:t>Hyundai Merchant Marine CO., LTD.</a:t>
                      </a:r>
                      <a:endParaRPr kumimoji="1" lang="en-US" altLang="zh-TW" sz="1400" b="1" i="0" kern="1200" dirty="0" smtClean="0">
                        <a:solidFill>
                          <a:schemeClr val="tx1"/>
                        </a:solidFill>
                        <a:effectLst/>
                        <a:latin typeface="Times New Roman" panose="02020603050405020304" pitchFamily="18" charset="0"/>
                        <a:ea typeface="新細明體" panose="02020500000000000000" pitchFamily="18" charset="-120"/>
                        <a:cs typeface="+mn-cs"/>
                      </a:endParaRP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572"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ECCA3C4F-6F46-47C8-AC66-1BCB9731D88D}" type="slidenum">
              <a:rPr kumimoji="0" lang="en-US" altLang="zh-TW" sz="1000" b="0" smtClean="0">
                <a:solidFill>
                  <a:srgbClr val="66FF33"/>
                </a:solidFill>
                <a:latin typeface="Arial Black" pitchFamily="34" charset="0"/>
              </a:rPr>
              <a:pPr eaLnBrk="1" hangingPunct="1">
                <a:spcBef>
                  <a:spcPct val="0"/>
                </a:spcBef>
                <a:buClrTx/>
                <a:buFontTx/>
                <a:buNone/>
              </a:pPr>
              <a:t>41</a:t>
            </a:fld>
            <a:endParaRPr kumimoji="0" lang="en-US" altLang="zh-TW" sz="1000" b="0" smtClean="0">
              <a:solidFill>
                <a:srgbClr val="66FF33"/>
              </a:solidFill>
              <a:latin typeface="Arial Black"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圖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5445125"/>
            <a:ext cx="16827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圖片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6025" y="4235450"/>
            <a:ext cx="21939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標題 1"/>
          <p:cNvSpPr>
            <a:spLocks noGrp="1"/>
          </p:cNvSpPr>
          <p:nvPr>
            <p:ph type="title"/>
          </p:nvPr>
        </p:nvSpPr>
        <p:spPr>
          <a:xfrm>
            <a:off x="152400" y="533400"/>
            <a:ext cx="8883650" cy="838200"/>
          </a:xfrm>
        </p:spPr>
        <p:txBody>
          <a:bodyPr/>
          <a:lstStyle/>
          <a:p>
            <a:r>
              <a:rPr lang="en-US" altLang="zh-TW" i="1" smtClean="0"/>
              <a:t>Customers</a:t>
            </a:r>
            <a:endParaRPr lang="zh-TW" altLang="en-US" smtClean="0"/>
          </a:p>
        </p:txBody>
      </p:sp>
      <p:sp>
        <p:nvSpPr>
          <p:cNvPr id="4301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006BFEA7-FD8A-4270-988B-73C364FF3BB7}" type="slidenum">
              <a:rPr kumimoji="0" lang="en-US" altLang="zh-TW" smtClean="0">
                <a:solidFill>
                  <a:srgbClr val="66FF33"/>
                </a:solidFill>
                <a:latin typeface="Arial Black" pitchFamily="34" charset="0"/>
              </a:rPr>
              <a:pPr eaLnBrk="1" hangingPunct="1"/>
              <a:t>42</a:t>
            </a:fld>
            <a:endParaRPr kumimoji="0" lang="en-US" altLang="zh-TW" smtClean="0">
              <a:solidFill>
                <a:srgbClr val="66FF33"/>
              </a:solidFill>
              <a:latin typeface="Arial Black" pitchFamily="34" charset="0"/>
            </a:endParaRPr>
          </a:p>
        </p:txBody>
      </p:sp>
      <p:pic>
        <p:nvPicPr>
          <p:cNvPr id="43014"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430338"/>
            <a:ext cx="18351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圖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800" y="2154238"/>
            <a:ext cx="18002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圖片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4868863"/>
            <a:ext cx="9350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圖片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84438" y="5870575"/>
            <a:ext cx="281146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圖片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48038" y="5091113"/>
            <a:ext cx="224313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圖片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19750" y="4868863"/>
            <a:ext cx="36861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圖片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7950" y="5745163"/>
            <a:ext cx="26971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圖片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638" y="486886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0"/>
          <p:cNvPicPr>
            <a:picLocks noChangeAspect="1"/>
          </p:cNvPicPr>
          <p:nvPr/>
        </p:nvPicPr>
        <p:blipFill>
          <a:blip r:embed="rId12"/>
          <a:stretch>
            <a:fillRect/>
          </a:stretch>
        </p:blipFill>
        <p:spPr>
          <a:xfrm>
            <a:off x="-4763" y="5872163"/>
            <a:ext cx="2489201" cy="685800"/>
          </a:xfrm>
          <a:prstGeom prst="rect">
            <a:avLst/>
          </a:prstGeom>
          <a:solidFill>
            <a:schemeClr val="tx2">
              <a:lumMod val="50000"/>
              <a:lumOff val="50000"/>
            </a:schemeClr>
          </a:solidFill>
          <a:ln>
            <a:noFill/>
          </a:ln>
          <a:effectLst>
            <a:outerShdw blurRad="292100" dist="139700" dir="2700000" algn="tl" rotWithShape="0">
              <a:srgbClr val="333333">
                <a:alpha val="65000"/>
              </a:srgbClr>
            </a:outerShdw>
          </a:effectLst>
        </p:spPr>
      </p:pic>
      <p:pic>
        <p:nvPicPr>
          <p:cNvPr id="43023" name="圖片 1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38338" y="2205038"/>
            <a:ext cx="2705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圖片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83242" y="1400226"/>
            <a:ext cx="3896269" cy="762106"/>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p:spPr>
      </p:pic>
      <p:pic>
        <p:nvPicPr>
          <p:cNvPr id="43025" name="圖片 1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929313" y="1423988"/>
            <a:ext cx="30972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圖片 1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672013" y="2179638"/>
            <a:ext cx="213995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圖片 1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823075" y="2182813"/>
            <a:ext cx="2336800" cy="655637"/>
          </a:xfrm>
          <a:prstGeom prst="rect">
            <a:avLst/>
          </a:prstGeom>
          <a:gradFill rotWithShape="1">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3028" name="圖片 18"/>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195513" y="486886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圖片 19"/>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635375" y="2827338"/>
            <a:ext cx="255905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0" name="圖片 20"/>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122988" y="2852738"/>
            <a:ext cx="303688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1" name="圖片 21"/>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246938" y="4221163"/>
            <a:ext cx="186213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2" name="圖片 22"/>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763" y="3644900"/>
            <a:ext cx="2762251"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圖片 23"/>
          <p:cNvPicPr>
            <a:picLocks noChangeAspect="1"/>
          </p:cNvPicPr>
          <p:nvPr/>
        </p:nvPicPr>
        <p:blipFill>
          <a:blip r:embed="rId23"/>
          <a:stretch>
            <a:fillRect/>
          </a:stretch>
        </p:blipFill>
        <p:spPr>
          <a:xfrm>
            <a:off x="2833688" y="3665538"/>
            <a:ext cx="2192337" cy="569912"/>
          </a:xfrm>
          <a:prstGeom prst="rect">
            <a:avLst/>
          </a:prstGeom>
          <a:solidFill>
            <a:schemeClr val="tx2">
              <a:lumMod val="50000"/>
              <a:lumOff val="50000"/>
            </a:schemeClr>
          </a:solidFill>
        </p:spPr>
      </p:pic>
      <p:pic>
        <p:nvPicPr>
          <p:cNvPr id="43034" name="圖片 24"/>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003800" y="3605213"/>
            <a:ext cx="25527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5" name="圖片 2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50800" y="4241800"/>
            <a:ext cx="28082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6" name="圖片 26"/>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771775" y="4221163"/>
            <a:ext cx="2452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7" name="圖片 28"/>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32638" y="3676650"/>
            <a:ext cx="19034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8" name="Picture 1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175" y="2835275"/>
            <a:ext cx="200183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9" name="Picture 2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79613" y="2825750"/>
            <a:ext cx="15843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9378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custDataLst>
              <p:tags r:id="rId2"/>
            </p:custDataLst>
          </p:nvPr>
        </p:nvSpPr>
        <p:spPr>
          <a:xfrm>
            <a:off x="152400" y="533400"/>
            <a:ext cx="8740775" cy="838200"/>
          </a:xfrm>
        </p:spPr>
        <p:txBody>
          <a:bodyPr/>
          <a:lstStyle/>
          <a:p>
            <a:r>
              <a:rPr lang="en-US" altLang="zh-TW" i="1" smtClean="0"/>
              <a:t>Function</a:t>
            </a:r>
            <a:endParaRPr lang="zh-TW" altLang="en-US" i="1" smtClean="0"/>
          </a:p>
        </p:txBody>
      </p:sp>
      <p:sp>
        <p:nvSpPr>
          <p:cNvPr id="67587" name="投影片編號版面配置區 3"/>
          <p:cNvSpPr>
            <a:spLocks noGrp="1"/>
          </p:cNvSpPr>
          <p:nvPr>
            <p:ph type="sldNum" sz="quarter" idx="10"/>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0E79B87B-95E1-44A1-B851-A7614E4DCD49}" type="slidenum">
              <a:rPr lang="en-US" altLang="zh-TW" sz="1000" b="0" smtClean="0">
                <a:solidFill>
                  <a:srgbClr val="66FF33"/>
                </a:solidFill>
                <a:latin typeface="Arial Black" pitchFamily="34" charset="0"/>
              </a:rPr>
              <a:pPr eaLnBrk="1" hangingPunct="1">
                <a:spcBef>
                  <a:spcPct val="0"/>
                </a:spcBef>
                <a:buClrTx/>
                <a:buFontTx/>
                <a:buNone/>
              </a:pPr>
              <a:t>43</a:t>
            </a:fld>
            <a:endParaRPr lang="en-US" altLang="zh-TW" sz="1000" b="0" smtClean="0">
              <a:solidFill>
                <a:srgbClr val="66FF33"/>
              </a:solidFill>
              <a:latin typeface="Arial Black"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238640051"/>
              </p:ext>
            </p:extLst>
          </p:nvPr>
        </p:nvGraphicFramePr>
        <p:xfrm>
          <a:off x="15875" y="1412875"/>
          <a:ext cx="9112250" cy="5157788"/>
        </p:xfrm>
        <a:graphic>
          <a:graphicData uri="http://schemas.openxmlformats.org/drawingml/2006/table">
            <a:tbl>
              <a:tblPr firstRow="1" bandRow="1">
                <a:tableStyleId>{5940675A-B579-460E-94D1-54222C63F5DA}</a:tableStyleId>
              </a:tblPr>
              <a:tblGrid>
                <a:gridCol w="1315667"/>
                <a:gridCol w="936132"/>
                <a:gridCol w="1296183"/>
                <a:gridCol w="2736387"/>
                <a:gridCol w="2827881"/>
              </a:tblGrid>
              <a:tr h="5791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600" b="1" i="0" u="none" strike="noStrike" cap="none" normalizeH="0" baseline="0" dirty="0" err="1" smtClean="0">
                          <a:ln>
                            <a:noFill/>
                          </a:ln>
                          <a:solidFill>
                            <a:schemeClr val="tx1"/>
                          </a:solidFill>
                          <a:effectLst/>
                          <a:latin typeface="Times New Roman" pitchFamily="18" charset="0"/>
                          <a:ea typeface="新細明體" pitchFamily="18" charset="-120"/>
                        </a:rPr>
                        <a:t>Flowviewer</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 Models </a:t>
                      </a:r>
                      <a:endPar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91443" marR="9144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Form Factor </a:t>
                      </a:r>
                      <a:endPar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91443" marR="9144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Inline Mode </a:t>
                      </a:r>
                      <a:endPar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91443" marR="9144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NIC</a:t>
                      </a:r>
                    </a:p>
                  </a:txBody>
                  <a:tcPr marL="91443" marR="9144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Function </a:t>
                      </a:r>
                      <a:endPar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91443" marR="9144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93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FM-800A</a:t>
                      </a:r>
                    </a:p>
                  </a:txBody>
                  <a:tcPr marL="91443" marR="9144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3 U</a:t>
                      </a:r>
                    </a:p>
                  </a:txBody>
                  <a:tcPr marL="91443" marR="9144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Hardware</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&amp;</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Software</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Bypass </a:t>
                      </a:r>
                    </a:p>
                  </a:txBody>
                  <a:tcPr marL="91443" marR="9144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l"/>
                        <a:tabLst/>
                      </a:pPr>
                      <a:endParaRPr kumimoji="1" lang="fr-FR" altLang="zh-TW" sz="1600" b="1" i="0" u="none" strike="noStrike" cap="none" normalizeH="0" baseline="0" dirty="0" smtClean="0">
                        <a:ln>
                          <a:noFill/>
                        </a:ln>
                        <a:solidFill>
                          <a:schemeClr val="tx1"/>
                        </a:solidFill>
                        <a:effectLst/>
                        <a:latin typeface="Times New Roman" pitchFamily="18" charset="0"/>
                        <a:ea typeface="新細明體" pitchFamily="18" charset="-120"/>
                      </a:endParaRPr>
                    </a:p>
                    <a:p>
                      <a:pPr marL="285750" marR="0" lvl="0" indent="-28575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l"/>
                        <a:tabLst/>
                      </a:pPr>
                      <a:endParaRPr kumimoji="1" lang="fr-FR" altLang="zh-TW" sz="1600" b="1" i="0" u="none" strike="noStrike" cap="none" normalizeH="0" baseline="0" dirty="0" smtClean="0">
                        <a:ln>
                          <a:noFill/>
                        </a:ln>
                        <a:solidFill>
                          <a:schemeClr val="tx1"/>
                        </a:solidFill>
                        <a:effectLst/>
                        <a:latin typeface="Times New Roman" pitchFamily="18" charset="0"/>
                        <a:ea typeface="新細明體" pitchFamily="18" charset="-120"/>
                      </a:endParaRPr>
                    </a:p>
                    <a:p>
                      <a:pPr marL="285750" marR="0" lvl="0" indent="-28575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l"/>
                        <a:tabLst/>
                      </a:pPr>
                      <a:r>
                        <a:rPr kumimoji="1" lang="fr-FR" altLang="zh-TW" sz="1600" b="1" i="0" u="none" strike="noStrike" cap="none" normalizeH="0" baseline="0" dirty="0" smtClean="0">
                          <a:ln>
                            <a:noFill/>
                          </a:ln>
                          <a:solidFill>
                            <a:schemeClr val="tx1"/>
                          </a:solidFill>
                          <a:effectLst/>
                          <a:latin typeface="Times New Roman" pitchFamily="18" charset="0"/>
                          <a:ea typeface="新細明體" pitchFamily="18" charset="-120"/>
                        </a:rPr>
                        <a:t>2 Port 10/100/1000 BaseT</a:t>
                      </a:r>
                    </a:p>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fr-FR" altLang="zh-TW" sz="1600" b="1" i="0" u="none" strike="noStrike" cap="none" normalizeH="0" baseline="0" dirty="0" smtClean="0">
                          <a:ln>
                            <a:noFill/>
                          </a:ln>
                          <a:solidFill>
                            <a:schemeClr val="tx1"/>
                          </a:solidFill>
                          <a:effectLst/>
                          <a:latin typeface="Times New Roman" pitchFamily="18" charset="0"/>
                          <a:ea typeface="新細明體" pitchFamily="18" charset="-120"/>
                        </a:rPr>
                        <a:t>       or</a:t>
                      </a:r>
                    </a:p>
                    <a:p>
                      <a:pPr marL="285750" marR="0" lvl="0" indent="-28575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l"/>
                        <a:tabLst/>
                      </a:pPr>
                      <a:r>
                        <a:rPr kumimoji="1" lang="fr-FR" altLang="zh-TW" sz="1600" b="1" i="0" u="none" strike="noStrike" cap="none" normalizeH="0" baseline="0" dirty="0" smtClean="0">
                          <a:ln>
                            <a:noFill/>
                          </a:ln>
                          <a:solidFill>
                            <a:schemeClr val="tx1"/>
                          </a:solidFill>
                          <a:effectLst/>
                          <a:latin typeface="Times New Roman" pitchFamily="18" charset="0"/>
                          <a:ea typeface="新細明體" pitchFamily="18" charset="-120"/>
                        </a:rPr>
                        <a:t>2 Port 1000 Base-SX</a:t>
                      </a:r>
                    </a:p>
                    <a:p>
                      <a:pPr algn="l"/>
                      <a:endParaRPr lang="zh-TW" altLang="en-US" sz="1600" dirty="0"/>
                    </a:p>
                  </a:txBody>
                  <a:tcPr marL="91443" marR="9144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85750" marR="0" lvl="0" indent="-28575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l"/>
                        <a:tabLst/>
                      </a:pPr>
                      <a:r>
                        <a:rPr kumimoji="1" lang="en-US" altLang="zh-TW" sz="1600" b="1" i="0" u="none" strike="noStrike" cap="none" normalizeH="0" baseline="0" dirty="0" smtClean="0">
                          <a:ln>
                            <a:noFill/>
                          </a:ln>
                          <a:solidFill>
                            <a:schemeClr val="tx1"/>
                          </a:solidFill>
                          <a:effectLst/>
                          <a:latin typeface="+mn-lt"/>
                          <a:ea typeface="新細明體" pitchFamily="18" charset="-120"/>
                        </a:rPr>
                        <a:t>Anomaly detection:</a:t>
                      </a:r>
                    </a:p>
                    <a:p>
                      <a:pPr marL="285750" marR="0" lvl="0" indent="-28575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p"/>
                        <a:tabLst/>
                      </a:pPr>
                      <a:r>
                        <a:rPr lang="en-US" altLang="zh-TW" sz="1600" b="1" dirty="0" smtClean="0">
                          <a:latin typeface="+mn-lt"/>
                        </a:rPr>
                        <a:t>worm, port</a:t>
                      </a:r>
                      <a:r>
                        <a:rPr lang="en-US" altLang="zh-TW" sz="1600" b="1" baseline="0" dirty="0" smtClean="0">
                          <a:latin typeface="+mn-lt"/>
                        </a:rPr>
                        <a:t> scanning, </a:t>
                      </a:r>
                      <a:r>
                        <a:rPr lang="en-US" altLang="zh-TW" sz="1600" b="1" dirty="0" smtClean="0">
                          <a:latin typeface="+mn-lt"/>
                        </a:rPr>
                        <a:t>SSH , RDP Password Guess, UDP flooding attack, </a:t>
                      </a:r>
                      <a:r>
                        <a:rPr lang="en-US" altLang="zh-TW" sz="1600" b="1" dirty="0" err="1" smtClean="0">
                          <a:latin typeface="+mn-lt"/>
                        </a:rPr>
                        <a:t>DoS</a:t>
                      </a:r>
                      <a:r>
                        <a:rPr lang="en-US" altLang="zh-TW" sz="1600" b="1" dirty="0" smtClean="0">
                          <a:latin typeface="+mn-lt"/>
                        </a:rPr>
                        <a:t> attack, DNS attack, NTP</a:t>
                      </a:r>
                      <a:r>
                        <a:rPr lang="en-US" altLang="zh-TW" sz="1600" b="1" baseline="0" dirty="0" smtClean="0">
                          <a:latin typeface="+mn-lt"/>
                        </a:rPr>
                        <a:t> attack, MSSQL attack, Telnet attack and insider i</a:t>
                      </a:r>
                      <a:r>
                        <a:rPr lang="en-US" altLang="zh-TW" sz="1600" b="1" dirty="0" smtClean="0">
                          <a:latin typeface="+mn-lt"/>
                        </a:rPr>
                        <a:t>ntrusion.</a:t>
                      </a:r>
                    </a:p>
                    <a:p>
                      <a:pPr marL="285750" marR="0" lvl="0" indent="-28575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l"/>
                        <a:tabLst/>
                      </a:pPr>
                      <a:r>
                        <a:rPr lang="en-US" altLang="zh-TW" sz="1600" b="1" kern="100" dirty="0" smtClean="0">
                          <a:effectLst/>
                          <a:latin typeface="+mn-lt"/>
                          <a:cs typeface="Times New Roman"/>
                        </a:rPr>
                        <a:t>The</a:t>
                      </a:r>
                      <a:r>
                        <a:rPr lang="en-US" altLang="zh-TW" sz="1600" b="1" kern="100" baseline="0" dirty="0" smtClean="0">
                          <a:effectLst/>
                          <a:latin typeface="+mn-lt"/>
                          <a:cs typeface="Times New Roman"/>
                        </a:rPr>
                        <a:t> anomaly</a:t>
                      </a:r>
                      <a:r>
                        <a:rPr lang="en-US" altLang="zh-TW" sz="1600" b="1" kern="100" dirty="0" smtClean="0">
                          <a:effectLst/>
                          <a:latin typeface="+mn-lt"/>
                          <a:cs typeface="Times New Roman"/>
                        </a:rPr>
                        <a:t> report</a:t>
                      </a:r>
                    </a:p>
                    <a:p>
                      <a:pPr marL="285750" marR="0" lvl="0" indent="-28575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l"/>
                        <a:tabLst/>
                        <a:defRPr/>
                      </a:pPr>
                      <a:r>
                        <a:rPr lang="en-US" altLang="zh-TW" sz="1600" b="1" kern="100" dirty="0" smtClean="0">
                          <a:solidFill>
                            <a:schemeClr val="tx1"/>
                          </a:solidFill>
                          <a:effectLst/>
                          <a:latin typeface="+mn-lt"/>
                          <a:cs typeface="Times New Roman"/>
                        </a:rPr>
                        <a:t>Automatic block the infected IPs </a:t>
                      </a:r>
                    </a:p>
                  </a:txBody>
                  <a:tcPr marL="91443" marR="9144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93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FM-1500A</a:t>
                      </a:r>
                    </a:p>
                  </a:txBody>
                  <a:tcPr marL="91443" marR="9144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3 U</a:t>
                      </a:r>
                    </a:p>
                  </a:txBody>
                  <a:tcPr marL="91443" marR="9144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Hardware</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&amp;</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Software</a:t>
                      </a:r>
                    </a:p>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rPr>
                        <a:t>Bypass </a:t>
                      </a:r>
                    </a:p>
                  </a:txBody>
                  <a:tcPr marL="91443" marR="9144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l"/>
                        <a:tabLst/>
                      </a:pPr>
                      <a:endParaRPr kumimoji="1" lang="fr-FR" altLang="zh-TW" sz="1600" b="1" i="0" u="none" strike="noStrike" cap="none" normalizeH="0" baseline="0" dirty="0" smtClean="0">
                        <a:ln>
                          <a:noFill/>
                        </a:ln>
                        <a:solidFill>
                          <a:schemeClr val="tx1"/>
                        </a:solidFill>
                        <a:effectLst/>
                        <a:latin typeface="Times New Roman" pitchFamily="18" charset="0"/>
                        <a:ea typeface="新細明體" pitchFamily="18" charset="-120"/>
                      </a:endParaRPr>
                    </a:p>
                    <a:p>
                      <a:pPr marL="285750" marR="0" lvl="0" indent="-28575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l"/>
                        <a:tabLst/>
                      </a:pPr>
                      <a:endParaRPr kumimoji="1" lang="fr-FR" altLang="zh-TW" sz="1600" b="1" i="0" u="none" strike="noStrike" cap="none" normalizeH="0" baseline="0" dirty="0" smtClean="0">
                        <a:ln>
                          <a:noFill/>
                        </a:ln>
                        <a:solidFill>
                          <a:schemeClr val="tx1"/>
                        </a:solidFill>
                        <a:effectLst/>
                        <a:latin typeface="Times New Roman" pitchFamily="18" charset="0"/>
                        <a:ea typeface="新細明體" pitchFamily="18" charset="-120"/>
                      </a:endParaRPr>
                    </a:p>
                    <a:p>
                      <a:pPr marL="285750" marR="0" lvl="0" indent="-28575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l"/>
                        <a:tabLst/>
                      </a:pPr>
                      <a:r>
                        <a:rPr kumimoji="1" lang="fr-FR" altLang="zh-TW" sz="1600" b="1" i="0" u="none" strike="noStrike" cap="none" normalizeH="0" baseline="0" dirty="0" smtClean="0">
                          <a:ln>
                            <a:noFill/>
                          </a:ln>
                          <a:solidFill>
                            <a:schemeClr val="tx1"/>
                          </a:solidFill>
                          <a:effectLst/>
                          <a:latin typeface="Times New Roman" pitchFamily="18" charset="0"/>
                          <a:ea typeface="新細明體" pitchFamily="18" charset="-120"/>
                        </a:rPr>
                        <a:t>2 Port 10G BASE-SR</a:t>
                      </a:r>
                    </a:p>
                  </a:txBody>
                  <a:tcPr marL="91443" marR="9144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dirty="0"/>
                    </a:p>
                  </a:txBody>
                  <a:tcPr/>
                </a:tc>
              </a:tr>
            </a:tbl>
          </a:graphicData>
        </a:graphic>
      </p:graphicFrame>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_s61444"/>
          <p:cNvSpPr>
            <a:spLocks noChangeShapeType="1"/>
          </p:cNvSpPr>
          <p:nvPr/>
        </p:nvSpPr>
        <p:spPr bwMode="auto">
          <a:xfrm flipH="1" flipV="1">
            <a:off x="3309938" y="3181350"/>
            <a:ext cx="631825" cy="412750"/>
          </a:xfrm>
          <a:prstGeom prst="line">
            <a:avLst/>
          </a:prstGeom>
          <a:noFill/>
          <a:ln w="38100">
            <a:solidFill>
              <a:schemeClr val="bg1"/>
            </a:solidFill>
            <a:round/>
            <a:headEnd type="stealth" w="lg" len="lg"/>
            <a:tailEnd/>
          </a:ln>
          <a:extLst>
            <a:ext uri="{909E8E84-426E-40DD-AFC4-6F175D3DCCD1}">
              <a14:hiddenFill xmlns:a14="http://schemas.microsoft.com/office/drawing/2010/main">
                <a:noFill/>
              </a14:hiddenFill>
            </a:ext>
          </a:extLst>
        </p:spPr>
        <p:txBody>
          <a:bodyPr anchor="ctr"/>
          <a:lstStyle/>
          <a:p>
            <a:endParaRPr lang="zh-TW" altLang="en-US"/>
          </a:p>
        </p:txBody>
      </p:sp>
      <p:sp>
        <p:nvSpPr>
          <p:cNvPr id="33795" name="_s61446"/>
          <p:cNvSpPr>
            <a:spLocks noChangeShapeType="1"/>
          </p:cNvSpPr>
          <p:nvPr/>
        </p:nvSpPr>
        <p:spPr bwMode="auto">
          <a:xfrm flipH="1">
            <a:off x="2786063" y="4003675"/>
            <a:ext cx="893762" cy="0"/>
          </a:xfrm>
          <a:prstGeom prst="line">
            <a:avLst/>
          </a:prstGeom>
          <a:noFill/>
          <a:ln w="38100">
            <a:solidFill>
              <a:schemeClr val="bg1"/>
            </a:solidFill>
            <a:round/>
            <a:headEnd type="stealth" w="lg" len="lg"/>
            <a:tailEnd/>
          </a:ln>
          <a:extLst>
            <a:ext uri="{909E8E84-426E-40DD-AFC4-6F175D3DCCD1}">
              <a14:hiddenFill xmlns:a14="http://schemas.microsoft.com/office/drawing/2010/main">
                <a:noFill/>
              </a14:hiddenFill>
            </a:ext>
          </a:extLst>
        </p:spPr>
        <p:txBody>
          <a:bodyPr anchor="ctr"/>
          <a:lstStyle/>
          <a:p>
            <a:endParaRPr lang="zh-TW" altLang="en-US"/>
          </a:p>
        </p:txBody>
      </p:sp>
      <p:sp>
        <p:nvSpPr>
          <p:cNvPr id="33796" name="_s61448"/>
          <p:cNvSpPr>
            <a:spLocks noChangeShapeType="1"/>
          </p:cNvSpPr>
          <p:nvPr/>
        </p:nvSpPr>
        <p:spPr bwMode="auto">
          <a:xfrm flipH="1">
            <a:off x="3309938" y="4413250"/>
            <a:ext cx="631825" cy="411163"/>
          </a:xfrm>
          <a:prstGeom prst="line">
            <a:avLst/>
          </a:prstGeom>
          <a:noFill/>
          <a:ln w="38100">
            <a:solidFill>
              <a:schemeClr val="bg1"/>
            </a:solidFill>
            <a:round/>
            <a:headEnd type="stealth" w="lg" len="lg"/>
            <a:tailEnd/>
          </a:ln>
          <a:extLst>
            <a:ext uri="{909E8E84-426E-40DD-AFC4-6F175D3DCCD1}">
              <a14:hiddenFill xmlns:a14="http://schemas.microsoft.com/office/drawing/2010/main">
                <a:noFill/>
              </a14:hiddenFill>
            </a:ext>
          </a:extLst>
        </p:spPr>
        <p:txBody>
          <a:bodyPr anchor="ctr"/>
          <a:lstStyle/>
          <a:p>
            <a:endParaRPr lang="zh-TW" altLang="en-US"/>
          </a:p>
        </p:txBody>
      </p:sp>
      <p:sp>
        <p:nvSpPr>
          <p:cNvPr id="33797" name="_s61450"/>
          <p:cNvSpPr>
            <a:spLocks noChangeShapeType="1"/>
          </p:cNvSpPr>
          <p:nvPr/>
        </p:nvSpPr>
        <p:spPr bwMode="auto">
          <a:xfrm>
            <a:off x="4572000" y="4583113"/>
            <a:ext cx="0" cy="582612"/>
          </a:xfrm>
          <a:prstGeom prst="line">
            <a:avLst/>
          </a:prstGeom>
          <a:noFill/>
          <a:ln w="38100">
            <a:solidFill>
              <a:schemeClr val="bg1"/>
            </a:solidFill>
            <a:round/>
            <a:headEnd type="stealth" w="lg" len="lg"/>
            <a:tailEnd/>
          </a:ln>
          <a:extLst>
            <a:ext uri="{909E8E84-426E-40DD-AFC4-6F175D3DCCD1}">
              <a14:hiddenFill xmlns:a14="http://schemas.microsoft.com/office/drawing/2010/main">
                <a:noFill/>
              </a14:hiddenFill>
            </a:ext>
          </a:extLst>
        </p:spPr>
        <p:txBody>
          <a:bodyPr anchor="ctr"/>
          <a:lstStyle/>
          <a:p>
            <a:endParaRPr lang="zh-TW" altLang="en-US"/>
          </a:p>
        </p:txBody>
      </p:sp>
      <p:sp>
        <p:nvSpPr>
          <p:cNvPr id="33798" name="_s61452"/>
          <p:cNvSpPr>
            <a:spLocks noChangeShapeType="1"/>
          </p:cNvSpPr>
          <p:nvPr/>
        </p:nvSpPr>
        <p:spPr bwMode="auto">
          <a:xfrm>
            <a:off x="5202238" y="4413250"/>
            <a:ext cx="631825" cy="411163"/>
          </a:xfrm>
          <a:prstGeom prst="line">
            <a:avLst/>
          </a:prstGeom>
          <a:noFill/>
          <a:ln w="38100">
            <a:solidFill>
              <a:schemeClr val="bg1"/>
            </a:solidFill>
            <a:round/>
            <a:headEnd type="stealth" w="lg" len="lg"/>
            <a:tailEnd/>
          </a:ln>
          <a:extLst>
            <a:ext uri="{909E8E84-426E-40DD-AFC4-6F175D3DCCD1}">
              <a14:hiddenFill xmlns:a14="http://schemas.microsoft.com/office/drawing/2010/main">
                <a:noFill/>
              </a14:hiddenFill>
            </a:ext>
          </a:extLst>
        </p:spPr>
        <p:txBody>
          <a:bodyPr anchor="ctr"/>
          <a:lstStyle/>
          <a:p>
            <a:endParaRPr lang="zh-TW" altLang="en-US"/>
          </a:p>
        </p:txBody>
      </p:sp>
      <p:sp>
        <p:nvSpPr>
          <p:cNvPr id="33799" name="_s61454"/>
          <p:cNvSpPr>
            <a:spLocks noChangeShapeType="1"/>
          </p:cNvSpPr>
          <p:nvPr/>
        </p:nvSpPr>
        <p:spPr bwMode="auto">
          <a:xfrm>
            <a:off x="5464175" y="4003675"/>
            <a:ext cx="893763" cy="0"/>
          </a:xfrm>
          <a:prstGeom prst="line">
            <a:avLst/>
          </a:prstGeom>
          <a:noFill/>
          <a:ln w="38100">
            <a:solidFill>
              <a:schemeClr val="bg1"/>
            </a:solidFill>
            <a:round/>
            <a:headEnd type="stealth" w="lg" len="lg"/>
            <a:tailEnd/>
          </a:ln>
          <a:extLst>
            <a:ext uri="{909E8E84-426E-40DD-AFC4-6F175D3DCCD1}">
              <a14:hiddenFill xmlns:a14="http://schemas.microsoft.com/office/drawing/2010/main">
                <a:noFill/>
              </a14:hiddenFill>
            </a:ext>
          </a:extLst>
        </p:spPr>
        <p:txBody>
          <a:bodyPr anchor="ctr"/>
          <a:lstStyle/>
          <a:p>
            <a:endParaRPr lang="zh-TW" altLang="en-US"/>
          </a:p>
        </p:txBody>
      </p:sp>
      <p:sp>
        <p:nvSpPr>
          <p:cNvPr id="33800" name="_s61456"/>
          <p:cNvSpPr>
            <a:spLocks noChangeShapeType="1"/>
          </p:cNvSpPr>
          <p:nvPr/>
        </p:nvSpPr>
        <p:spPr bwMode="auto">
          <a:xfrm flipV="1">
            <a:off x="5202238" y="3181350"/>
            <a:ext cx="631825" cy="412750"/>
          </a:xfrm>
          <a:prstGeom prst="line">
            <a:avLst/>
          </a:prstGeom>
          <a:noFill/>
          <a:ln w="38100">
            <a:solidFill>
              <a:schemeClr val="bg1"/>
            </a:solidFill>
            <a:round/>
            <a:headEnd type="stealth" w="lg" len="lg"/>
            <a:tailEnd/>
          </a:ln>
          <a:extLst>
            <a:ext uri="{909E8E84-426E-40DD-AFC4-6F175D3DCCD1}">
              <a14:hiddenFill xmlns:a14="http://schemas.microsoft.com/office/drawing/2010/main">
                <a:noFill/>
              </a14:hiddenFill>
            </a:ext>
          </a:extLst>
        </p:spPr>
        <p:txBody>
          <a:bodyPr anchor="ctr"/>
          <a:lstStyle/>
          <a:p>
            <a:endParaRPr lang="zh-TW" altLang="en-US"/>
          </a:p>
        </p:txBody>
      </p:sp>
      <p:sp>
        <p:nvSpPr>
          <p:cNvPr id="33801" name="_s61458"/>
          <p:cNvSpPr>
            <a:spLocks noChangeShapeType="1"/>
          </p:cNvSpPr>
          <p:nvPr/>
        </p:nvSpPr>
        <p:spPr bwMode="auto">
          <a:xfrm flipV="1">
            <a:off x="4572000" y="2841625"/>
            <a:ext cx="0" cy="582613"/>
          </a:xfrm>
          <a:prstGeom prst="line">
            <a:avLst/>
          </a:prstGeom>
          <a:noFill/>
          <a:ln w="38100">
            <a:solidFill>
              <a:schemeClr val="bg1"/>
            </a:solidFill>
            <a:round/>
            <a:headEnd type="stealth" w="lg" len="lg"/>
            <a:tailEnd/>
          </a:ln>
          <a:extLst>
            <a:ext uri="{909E8E84-426E-40DD-AFC4-6F175D3DCCD1}">
              <a14:hiddenFill xmlns:a14="http://schemas.microsoft.com/office/drawing/2010/main">
                <a:noFill/>
              </a14:hiddenFill>
            </a:ext>
          </a:extLst>
        </p:spPr>
        <p:txBody>
          <a:bodyPr anchor="ctr"/>
          <a:lstStyle/>
          <a:p>
            <a:endParaRPr lang="zh-TW" altLang="en-US"/>
          </a:p>
        </p:txBody>
      </p:sp>
      <p:sp>
        <p:nvSpPr>
          <p:cNvPr id="42" name="Title 1"/>
          <p:cNvSpPr txBox="1">
            <a:spLocks/>
          </p:cNvSpPr>
          <p:nvPr/>
        </p:nvSpPr>
        <p:spPr>
          <a:xfrm>
            <a:off x="166688" y="519113"/>
            <a:ext cx="8812212" cy="838200"/>
          </a:xfrm>
          <a:prstGeom prst="rect">
            <a:avLst/>
          </a:prstGeom>
        </p:spPr>
        <p:txBody>
          <a:bodyPr anchor="ctr"/>
          <a:lstStyle/>
          <a:p>
            <a:pPr algn="ctr" eaLnBrk="0" hangingPunct="0">
              <a:defRPr/>
            </a:pPr>
            <a:r>
              <a:rPr lang="en-US" altLang="zh-TW" sz="3200" b="1" kern="0" dirty="0">
                <a:solidFill>
                  <a:srgbClr val="FFFF00"/>
                </a:solidFill>
                <a:latin typeface="+mj-lt"/>
                <a:ea typeface="Kozuka Mincho Pro H" pitchFamily="18" charset="-128"/>
                <a:cs typeface="新細明體" charset="0"/>
              </a:rPr>
              <a:t>The </a:t>
            </a:r>
            <a:r>
              <a:rPr lang="en-US" altLang="zh-TW" sz="3200" b="1" kern="0" dirty="0" smtClean="0">
                <a:solidFill>
                  <a:srgbClr val="FFFF00"/>
                </a:solidFill>
                <a:latin typeface="+mj-lt"/>
                <a:ea typeface="Kozuka Mincho Pro H" pitchFamily="18" charset="-128"/>
                <a:cs typeface="新細明體" charset="0"/>
              </a:rPr>
              <a:t>FM series </a:t>
            </a:r>
            <a:r>
              <a:rPr lang="en-US" altLang="zh-TW" sz="3200" b="1" kern="0" dirty="0">
                <a:solidFill>
                  <a:srgbClr val="FFFF00"/>
                </a:solidFill>
                <a:latin typeface="+mj-lt"/>
                <a:ea typeface="Kozuka Mincho Pro H" pitchFamily="18" charset="-128"/>
                <a:cs typeface="新細明體" charset="0"/>
              </a:rPr>
              <a:t>can receive </a:t>
            </a:r>
            <a:r>
              <a:rPr lang="en-US" altLang="zh-TW" sz="3200" b="1" kern="0" dirty="0" err="1">
                <a:solidFill>
                  <a:srgbClr val="FFFF00"/>
                </a:solidFill>
                <a:latin typeface="+mj-lt"/>
                <a:ea typeface="Kozuka Mincho Pro H" pitchFamily="18" charset="-128"/>
                <a:cs typeface="新細明體" charset="0"/>
              </a:rPr>
              <a:t>Netflow</a:t>
            </a:r>
            <a:r>
              <a:rPr lang="en-US" altLang="zh-TW" sz="3200" b="1" kern="0" dirty="0">
                <a:solidFill>
                  <a:srgbClr val="FFFF00"/>
                </a:solidFill>
                <a:latin typeface="+mj-lt"/>
                <a:ea typeface="Kozuka Mincho Pro H" pitchFamily="18" charset="-128"/>
                <a:cs typeface="新細明體" charset="0"/>
              </a:rPr>
              <a:t> (</a:t>
            </a:r>
            <a:r>
              <a:rPr lang="en-US" altLang="zh-TW" sz="3200" b="1" kern="0" dirty="0" err="1">
                <a:solidFill>
                  <a:srgbClr val="FFFF00"/>
                </a:solidFill>
                <a:latin typeface="+mj-lt"/>
                <a:ea typeface="Kozuka Mincho Pro H" pitchFamily="18" charset="-128"/>
                <a:cs typeface="新細明體" charset="0"/>
              </a:rPr>
              <a:t>sFlow</a:t>
            </a:r>
            <a:r>
              <a:rPr lang="en-US" altLang="zh-TW" sz="3200" b="1" kern="0" dirty="0">
                <a:solidFill>
                  <a:srgbClr val="FFFF00"/>
                </a:solidFill>
                <a:latin typeface="+mj-lt"/>
                <a:ea typeface="Kozuka Mincho Pro H" pitchFamily="18" charset="-128"/>
                <a:cs typeface="新細明體" charset="0"/>
              </a:rPr>
              <a:t>) and </a:t>
            </a:r>
          </a:p>
          <a:p>
            <a:pPr algn="ctr" eaLnBrk="0" hangingPunct="0">
              <a:defRPr/>
            </a:pPr>
            <a:r>
              <a:rPr lang="en-US" altLang="zh-TW" sz="3200" b="1" kern="0" dirty="0">
                <a:solidFill>
                  <a:srgbClr val="FFFF00"/>
                </a:solidFill>
                <a:latin typeface="+mj-lt"/>
                <a:ea typeface="Kozuka Mincho Pro H" pitchFamily="18" charset="-128"/>
                <a:cs typeface="新細明體" charset="0"/>
              </a:rPr>
              <a:t>analyze the data </a:t>
            </a:r>
            <a:r>
              <a:rPr lang="en-US" altLang="zh-TW" sz="3200" b="1" kern="0" dirty="0" smtClean="0">
                <a:solidFill>
                  <a:srgbClr val="FFFF00"/>
                </a:solidFill>
                <a:latin typeface="+mj-lt"/>
                <a:ea typeface="Kozuka Mincho Pro H" pitchFamily="18" charset="-128"/>
                <a:cs typeface="新細明體" charset="0"/>
              </a:rPr>
              <a:t>which provided </a:t>
            </a:r>
            <a:r>
              <a:rPr lang="en-US" altLang="zh-TW" sz="3200" b="1" kern="0" dirty="0">
                <a:solidFill>
                  <a:srgbClr val="FFFF00"/>
                </a:solidFill>
                <a:latin typeface="+mj-lt"/>
                <a:ea typeface="Kozuka Mincho Pro H" pitchFamily="18" charset="-128"/>
                <a:cs typeface="新細明體" charset="0"/>
              </a:rPr>
              <a:t>by </a:t>
            </a:r>
            <a:r>
              <a:rPr lang="en-US" altLang="zh-TW" sz="3200" b="1" kern="0" dirty="0" err="1">
                <a:solidFill>
                  <a:srgbClr val="FFFF00"/>
                </a:solidFill>
                <a:latin typeface="+mj-lt"/>
                <a:ea typeface="Kozuka Mincho Pro H" pitchFamily="18" charset="-128"/>
                <a:cs typeface="新細明體" charset="0"/>
              </a:rPr>
              <a:t>Netflow</a:t>
            </a:r>
            <a:endParaRPr lang="en-US" sz="3200" b="1" kern="0" dirty="0">
              <a:solidFill>
                <a:srgbClr val="FFFF00"/>
              </a:solidFill>
              <a:latin typeface="+mj-lt"/>
              <a:ea typeface="Kozuka Mincho Pro H" pitchFamily="18" charset="-128"/>
              <a:cs typeface="新細明體" charset="0"/>
            </a:endParaRPr>
          </a:p>
        </p:txBody>
      </p:sp>
      <p:pic>
        <p:nvPicPr>
          <p:cNvPr id="3380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357313"/>
            <a:ext cx="4389437"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57313"/>
            <a:ext cx="4716463"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561975" y="533400"/>
            <a:ext cx="8020050" cy="838200"/>
          </a:xfrm>
        </p:spPr>
        <p:txBody>
          <a:bodyPr/>
          <a:lstStyle/>
          <a:p>
            <a:r>
              <a:rPr lang="en-US" altLang="zh-TW" dirty="0" smtClean="0"/>
              <a:t>The difference between </a:t>
            </a:r>
            <a:br>
              <a:rPr lang="en-US" altLang="zh-TW" dirty="0" smtClean="0"/>
            </a:br>
            <a:r>
              <a:rPr lang="en-US" altLang="zh-TW" dirty="0" smtClean="0"/>
              <a:t>the FM series and other IPS/IDS products</a:t>
            </a:r>
            <a:endParaRPr lang="zh-TW" altLang="en-US" dirty="0" smtClean="0"/>
          </a:p>
        </p:txBody>
      </p:sp>
      <p:sp>
        <p:nvSpPr>
          <p:cNvPr id="34819"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FA6B8E89-C149-4AAF-A78D-0F30E2E04565}" type="slidenum">
              <a:rPr kumimoji="0" lang="en-US" altLang="zh-TW" sz="1000" b="0" smtClean="0">
                <a:solidFill>
                  <a:srgbClr val="66FF33"/>
                </a:solidFill>
                <a:latin typeface="Arial Black" pitchFamily="34" charset="0"/>
              </a:rPr>
              <a:pPr eaLnBrk="1" hangingPunct="1">
                <a:spcBef>
                  <a:spcPct val="0"/>
                </a:spcBef>
                <a:buClrTx/>
                <a:buFontTx/>
                <a:buNone/>
              </a:pPr>
              <a:t>6</a:t>
            </a:fld>
            <a:endParaRPr kumimoji="0" lang="en-US" altLang="zh-TW" sz="1000" b="0" smtClean="0">
              <a:solidFill>
                <a:srgbClr val="66FF33"/>
              </a:solidFill>
              <a:latin typeface="Arial Black"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997621552"/>
              </p:ext>
            </p:extLst>
          </p:nvPr>
        </p:nvGraphicFramePr>
        <p:xfrm>
          <a:off x="468313" y="1587500"/>
          <a:ext cx="8280399" cy="4829175"/>
        </p:xfrm>
        <a:graphic>
          <a:graphicData uri="http://schemas.openxmlformats.org/drawingml/2006/table">
            <a:tbl>
              <a:tblPr firstRow="1" bandRow="1">
                <a:tableStyleId>{37CE84F3-28C3-443E-9E96-99CF82512B78}</a:tableStyleId>
              </a:tblPr>
              <a:tblGrid>
                <a:gridCol w="1871439"/>
                <a:gridCol w="4032448"/>
                <a:gridCol w="2376512"/>
              </a:tblGrid>
              <a:tr h="662969">
                <a:tc>
                  <a:txBody>
                    <a:bodyPr/>
                    <a:lstStyle/>
                    <a:p>
                      <a:pPr algn="ctr"/>
                      <a:endParaRPr lang="zh-TW" altLang="en-US" sz="2000" dirty="0"/>
                    </a:p>
                  </a:txBody>
                  <a:tcPr marL="91434" marR="91434" marT="45724" marB="457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2000" dirty="0" smtClean="0"/>
                        <a:t>FM</a:t>
                      </a:r>
                      <a:r>
                        <a:rPr lang="en-US" altLang="zh-TW" sz="2000" baseline="0" dirty="0" smtClean="0"/>
                        <a:t> series</a:t>
                      </a:r>
                      <a:endParaRPr lang="zh-TW" altLang="en-US" sz="2000" dirty="0"/>
                    </a:p>
                  </a:txBody>
                  <a:tcPr marL="91434" marR="91434" marT="45724" marB="457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2000" dirty="0" smtClean="0"/>
                        <a:t>IPS/IDS products</a:t>
                      </a:r>
                      <a:endParaRPr lang="zh-TW" altLang="en-US" sz="2000" dirty="0"/>
                    </a:p>
                  </a:txBody>
                  <a:tcPr marL="91434" marR="91434" marT="45724" marB="457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62969">
                <a:tc>
                  <a:txBody>
                    <a:bodyPr/>
                    <a:lstStyle/>
                    <a:p>
                      <a:pPr algn="ctr"/>
                      <a:r>
                        <a:rPr lang="en-US" altLang="zh-TW" sz="2000" dirty="0" smtClean="0">
                          <a:solidFill>
                            <a:schemeClr val="tx1"/>
                          </a:solidFill>
                        </a:rPr>
                        <a:t>Architecture</a:t>
                      </a:r>
                      <a:endParaRPr lang="zh-TW" altLang="en-US" sz="2000" dirty="0">
                        <a:solidFill>
                          <a:schemeClr val="tx1"/>
                        </a:solidFill>
                      </a:endParaRPr>
                    </a:p>
                  </a:txBody>
                  <a:tcPr marL="91434" marR="91434" marT="45724" marB="457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1DAFF"/>
                    </a:solidFill>
                  </a:tcPr>
                </a:tc>
                <a:tc>
                  <a:txBody>
                    <a:bodyPr/>
                    <a:lstStyle/>
                    <a:p>
                      <a:pPr algn="ctr"/>
                      <a:r>
                        <a:rPr lang="en-US" altLang="zh-TW" sz="2000" dirty="0" smtClean="0">
                          <a:solidFill>
                            <a:schemeClr val="tx1"/>
                          </a:solidFill>
                        </a:rPr>
                        <a:t>Inline</a:t>
                      </a:r>
                      <a:r>
                        <a:rPr lang="en-US" altLang="zh-TW" sz="2000" baseline="0" dirty="0" smtClean="0">
                          <a:solidFill>
                            <a:schemeClr val="tx1"/>
                          </a:solidFill>
                        </a:rPr>
                        <a:t> Mode / Listen Mode</a:t>
                      </a:r>
                      <a:endParaRPr lang="zh-TW" altLang="en-US" sz="2000" dirty="0">
                        <a:solidFill>
                          <a:schemeClr val="tx1"/>
                        </a:solidFill>
                      </a:endParaRPr>
                    </a:p>
                  </a:txBody>
                  <a:tcPr marL="91434" marR="91434" marT="45724" marB="457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1DAFF"/>
                    </a:solidFill>
                  </a:tcPr>
                </a:tc>
                <a:tc>
                  <a:txBody>
                    <a:bodyPr/>
                    <a:lstStyle/>
                    <a:p>
                      <a:pPr algn="ctr"/>
                      <a:r>
                        <a:rPr lang="en-US" altLang="zh-TW" sz="2000" dirty="0" smtClean="0">
                          <a:solidFill>
                            <a:schemeClr val="tx1"/>
                          </a:solidFill>
                        </a:rPr>
                        <a:t>Inline</a:t>
                      </a:r>
                      <a:r>
                        <a:rPr lang="en-US" altLang="zh-TW" sz="2000" baseline="0" dirty="0" smtClean="0">
                          <a:solidFill>
                            <a:schemeClr val="tx1"/>
                          </a:solidFill>
                        </a:rPr>
                        <a:t> Mode</a:t>
                      </a:r>
                      <a:endParaRPr lang="zh-TW" altLang="en-US" sz="2000" dirty="0">
                        <a:solidFill>
                          <a:schemeClr val="tx1"/>
                        </a:solidFill>
                      </a:endParaRPr>
                    </a:p>
                  </a:txBody>
                  <a:tcPr marL="91434" marR="91434" marT="45724" marB="457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1DAFF"/>
                    </a:solidFill>
                  </a:tcPr>
                </a:tc>
              </a:tr>
              <a:tr h="662969">
                <a:tc>
                  <a:txBody>
                    <a:bodyPr/>
                    <a:lstStyle/>
                    <a:p>
                      <a:pPr algn="ctr"/>
                      <a:r>
                        <a:rPr lang="en-US" altLang="zh-TW" sz="2000" dirty="0" smtClean="0">
                          <a:solidFill>
                            <a:schemeClr val="tx1"/>
                          </a:solidFill>
                        </a:rPr>
                        <a:t>Analysis</a:t>
                      </a:r>
                      <a:endParaRPr lang="zh-TW" altLang="en-US" sz="2000" dirty="0">
                        <a:solidFill>
                          <a:schemeClr val="tx1"/>
                        </a:solidFill>
                      </a:endParaRPr>
                    </a:p>
                  </a:txBody>
                  <a:tcPr marL="91434" marR="91434" marT="45724" marB="457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altLang="zh-TW" sz="2000" dirty="0" smtClean="0">
                          <a:solidFill>
                            <a:schemeClr val="tx1"/>
                          </a:solidFill>
                        </a:rPr>
                        <a:t>Anomaly based</a:t>
                      </a:r>
                      <a:endParaRPr lang="zh-TW" altLang="en-US" sz="2000" dirty="0">
                        <a:solidFill>
                          <a:schemeClr val="tx1"/>
                        </a:solidFill>
                      </a:endParaRPr>
                    </a:p>
                  </a:txBody>
                  <a:tcPr marL="91434" marR="91434" marT="45724" marB="457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altLang="zh-TW" sz="2000" dirty="0" smtClean="0">
                          <a:solidFill>
                            <a:schemeClr val="tx1"/>
                          </a:solidFill>
                        </a:rPr>
                        <a:t>Signature based</a:t>
                      </a:r>
                      <a:endParaRPr lang="zh-TW" altLang="en-US" sz="2000" dirty="0">
                        <a:solidFill>
                          <a:schemeClr val="tx1"/>
                        </a:solidFill>
                      </a:endParaRPr>
                    </a:p>
                  </a:txBody>
                  <a:tcPr marL="91434" marR="91434" marT="45724" marB="457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919604">
                <a:tc>
                  <a:txBody>
                    <a:bodyPr/>
                    <a:lstStyle/>
                    <a:p>
                      <a:pPr algn="ctr"/>
                      <a:r>
                        <a:rPr lang="en-US" altLang="zh-TW" sz="2000" dirty="0" smtClean="0">
                          <a:solidFill>
                            <a:schemeClr val="tx1"/>
                          </a:solidFill>
                        </a:rPr>
                        <a:t>Scope</a:t>
                      </a:r>
                      <a:endParaRPr lang="zh-TW" altLang="en-US" sz="2000" dirty="0">
                        <a:solidFill>
                          <a:schemeClr val="tx1"/>
                        </a:solidFill>
                      </a:endParaRPr>
                    </a:p>
                  </a:txBody>
                  <a:tcPr marL="91434" marR="91434" marT="45724" marB="457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1DAFF"/>
                    </a:solidFill>
                  </a:tcPr>
                </a:tc>
                <a:tc>
                  <a:txBody>
                    <a:bodyPr/>
                    <a:lstStyle/>
                    <a:p>
                      <a:pPr algn="ctr"/>
                      <a:r>
                        <a:rPr lang="en-US" altLang="zh-TW" sz="2000" dirty="0" smtClean="0">
                          <a:solidFill>
                            <a:schemeClr val="tx1"/>
                          </a:solidFill>
                        </a:rPr>
                        <a:t>WAN           LAN</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chemeClr val="tx1"/>
                          </a:solidFill>
                        </a:rPr>
                        <a:t> LAN           </a:t>
                      </a:r>
                      <a:r>
                        <a:rPr lang="en-US" altLang="zh-TW" sz="2000" dirty="0" err="1" smtClean="0">
                          <a:solidFill>
                            <a:schemeClr val="tx1"/>
                          </a:solidFill>
                        </a:rPr>
                        <a:t>LAN</a:t>
                      </a:r>
                      <a:endParaRPr lang="en-US" altLang="zh-TW" sz="2000" dirty="0" smtClean="0">
                        <a:solidFill>
                          <a:schemeClr val="tx1"/>
                        </a:solidFill>
                      </a:endParaRPr>
                    </a:p>
                  </a:txBody>
                  <a:tcPr marL="91434" marR="91434" marT="45724" marB="457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1DA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chemeClr val="tx1"/>
                          </a:solidFill>
                        </a:rPr>
                        <a:t>WAN           LAN</a:t>
                      </a:r>
                    </a:p>
                  </a:txBody>
                  <a:tcPr marL="91434" marR="91434" marT="45724" marB="457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1DAFF"/>
                    </a:solidFill>
                  </a:tcPr>
                </a:tc>
              </a:tr>
              <a:tr h="1920664">
                <a:tc>
                  <a:txBody>
                    <a:bodyPr/>
                    <a:lstStyle/>
                    <a:p>
                      <a:pPr algn="ctr"/>
                      <a:r>
                        <a:rPr lang="en-US" altLang="zh-TW" sz="2000" kern="1200" dirty="0" smtClean="0">
                          <a:solidFill>
                            <a:schemeClr val="tx1"/>
                          </a:solidFill>
                          <a:latin typeface="+mn-lt"/>
                          <a:ea typeface="+mn-ea"/>
                          <a:cs typeface="+mn-cs"/>
                        </a:rPr>
                        <a:t>Technology</a:t>
                      </a:r>
                      <a:endParaRPr lang="zh-TW" altLang="en-US" sz="2000" kern="1200" dirty="0">
                        <a:solidFill>
                          <a:schemeClr val="tx1"/>
                        </a:solidFill>
                        <a:latin typeface="+mn-lt"/>
                        <a:ea typeface="+mn-ea"/>
                        <a:cs typeface="+mn-cs"/>
                      </a:endParaRPr>
                    </a:p>
                  </a:txBody>
                  <a:tcPr marL="91434" marR="91434" marT="45724" marB="457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l"/>
                      <a:r>
                        <a:rPr lang="en-US" altLang="zh-TW" sz="2000" dirty="0" smtClean="0">
                          <a:solidFill>
                            <a:schemeClr val="tx1"/>
                          </a:solidFill>
                        </a:rPr>
                        <a:t>•  </a:t>
                      </a:r>
                      <a:r>
                        <a:rPr lang="en-US" altLang="zh-TW" sz="2000" b="1" dirty="0" smtClean="0">
                          <a:solidFill>
                            <a:srgbClr val="0000FF"/>
                          </a:solidFill>
                        </a:rPr>
                        <a:t>IP-NBAD</a:t>
                      </a:r>
                    </a:p>
                    <a:p>
                      <a:pPr algn="l"/>
                      <a:r>
                        <a:rPr lang="en-US" altLang="zh-TW" sz="2000" kern="1200" dirty="0" smtClean="0">
                          <a:solidFill>
                            <a:schemeClr val="tx1"/>
                          </a:solidFill>
                          <a:latin typeface="+mn-lt"/>
                          <a:ea typeface="+mn-ea"/>
                          <a:cs typeface="+mn-cs"/>
                        </a:rPr>
                        <a:t>(IP-Network Behavior Anomaly Detection) Collect the information of each IP address to analyze the anomalous packet in the network.</a:t>
                      </a:r>
                    </a:p>
                    <a:p>
                      <a:pPr algn="l"/>
                      <a:r>
                        <a:rPr lang="en-US" altLang="zh-TW" sz="2000" dirty="0" smtClean="0">
                          <a:solidFill>
                            <a:schemeClr val="tx1"/>
                          </a:solidFill>
                        </a:rPr>
                        <a:t>•  </a:t>
                      </a:r>
                      <a:r>
                        <a:rPr lang="en-US" altLang="zh-TW" sz="2000" b="1" kern="1200" dirty="0" smtClean="0">
                          <a:solidFill>
                            <a:srgbClr val="0000FF"/>
                          </a:solidFill>
                          <a:latin typeface="+mn-lt"/>
                          <a:ea typeface="+mn-ea"/>
                          <a:cs typeface="+mn-cs"/>
                        </a:rPr>
                        <a:t>Unique  Algorithm</a:t>
                      </a:r>
                      <a:endParaRPr lang="zh-TW" altLang="en-US" sz="2000" b="1" kern="1200" dirty="0">
                        <a:solidFill>
                          <a:srgbClr val="0000FF"/>
                        </a:solidFill>
                        <a:latin typeface="+mn-lt"/>
                        <a:ea typeface="+mn-ea"/>
                        <a:cs typeface="+mn-cs"/>
                      </a:endParaRPr>
                    </a:p>
                  </a:txBody>
                  <a:tcPr marL="91434" marR="91434" marT="45724" marB="457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l"/>
                      <a:r>
                        <a:rPr lang="en-US" altLang="zh-TW" sz="2000" dirty="0" smtClean="0">
                          <a:solidFill>
                            <a:schemeClr val="tx1"/>
                          </a:solidFill>
                        </a:rPr>
                        <a:t>•  Type filters</a:t>
                      </a:r>
                    </a:p>
                    <a:p>
                      <a:pPr algn="ctr"/>
                      <a:r>
                        <a:rPr lang="en-US" altLang="zh-TW" sz="2000" dirty="0" smtClean="0">
                          <a:solidFill>
                            <a:schemeClr val="tx1"/>
                          </a:solidFill>
                        </a:rPr>
                        <a:t>(like pattern)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chemeClr val="tx1"/>
                          </a:solidFill>
                        </a:rPr>
                        <a:t>•  Other</a:t>
                      </a:r>
                      <a:r>
                        <a:rPr lang="en-US" altLang="zh-TW" sz="2000" baseline="0" dirty="0" smtClean="0">
                          <a:solidFill>
                            <a:schemeClr val="tx1"/>
                          </a:solidFill>
                        </a:rPr>
                        <a:t> Threshold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000" dirty="0" smtClean="0">
                        <a:solidFill>
                          <a:schemeClr val="tx1"/>
                        </a:solidFill>
                      </a:endParaRPr>
                    </a:p>
                  </a:txBody>
                  <a:tcPr marL="91434" marR="91434" marT="45724" marB="4572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bl>
          </a:graphicData>
        </a:graphic>
      </p:graphicFrame>
      <p:sp>
        <p:nvSpPr>
          <p:cNvPr id="6" name="左-右雙向箭號 5"/>
          <p:cNvSpPr/>
          <p:nvPr/>
        </p:nvSpPr>
        <p:spPr>
          <a:xfrm>
            <a:off x="4157663" y="4116388"/>
            <a:ext cx="431800" cy="158750"/>
          </a:xfrm>
          <a:prstGeom prst="leftRightArrow">
            <a:avLst/>
          </a:prstGeom>
          <a:solidFill>
            <a:srgbClr val="71DAFF"/>
          </a:solidFill>
          <a:ln>
            <a:solidFill>
              <a:schemeClr val="tx1"/>
            </a:solidFill>
          </a:ln>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TW" altLang="en-US"/>
          </a:p>
        </p:txBody>
      </p:sp>
      <p:sp>
        <p:nvSpPr>
          <p:cNvPr id="7" name="左-右雙向箭號 6"/>
          <p:cNvSpPr/>
          <p:nvPr/>
        </p:nvSpPr>
        <p:spPr>
          <a:xfrm>
            <a:off x="4157663" y="3784600"/>
            <a:ext cx="431800" cy="157163"/>
          </a:xfrm>
          <a:prstGeom prst="leftRightArrow">
            <a:avLst/>
          </a:prstGeom>
          <a:solidFill>
            <a:srgbClr val="71DAFF"/>
          </a:solidFill>
          <a:ln>
            <a:solidFill>
              <a:schemeClr val="tx1"/>
            </a:solidFill>
          </a:ln>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TW" altLang="en-US"/>
          </a:p>
        </p:txBody>
      </p:sp>
      <p:sp>
        <p:nvSpPr>
          <p:cNvPr id="9" name="向右箭號 8"/>
          <p:cNvSpPr/>
          <p:nvPr/>
        </p:nvSpPr>
        <p:spPr>
          <a:xfrm>
            <a:off x="7488238" y="3938588"/>
            <a:ext cx="268287" cy="177800"/>
          </a:xfrm>
          <a:prstGeom prst="rightArrow">
            <a:avLst/>
          </a:prstGeom>
          <a:solidFill>
            <a:srgbClr val="71DAFF"/>
          </a:solidFill>
          <a:ln>
            <a:solidFill>
              <a:schemeClr val="tx1"/>
            </a:solidFill>
          </a:ln>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179388" y="765175"/>
            <a:ext cx="8847137" cy="838200"/>
          </a:xfrm>
        </p:spPr>
        <p:txBody>
          <a:bodyPr/>
          <a:lstStyle/>
          <a:p>
            <a:r>
              <a:rPr lang="en-US" altLang="zh-TW" dirty="0" smtClean="0">
                <a:ea typeface="Arial Unicode MS" pitchFamily="34" charset="-120"/>
                <a:cs typeface="Arial Unicode MS" pitchFamily="34" charset="-120"/>
              </a:rPr>
              <a:t>The FM series can protect the network from </a:t>
            </a:r>
            <a:br>
              <a:rPr lang="en-US" altLang="zh-TW" dirty="0" smtClean="0">
                <a:ea typeface="Arial Unicode MS" pitchFamily="34" charset="-120"/>
                <a:cs typeface="Arial Unicode MS" pitchFamily="34" charset="-120"/>
              </a:rPr>
            </a:br>
            <a:r>
              <a:rPr lang="en-US" altLang="zh-TW" dirty="0" smtClean="0">
                <a:ea typeface="Arial Unicode MS" pitchFamily="34" charset="-120"/>
                <a:cs typeface="Arial Unicode MS" pitchFamily="34" charset="-120"/>
              </a:rPr>
              <a:t>the cyber-intrusions and the cyber-attacks</a:t>
            </a:r>
            <a:r>
              <a:rPr lang="en-US" altLang="zh-TW" i="1" dirty="0" smtClean="0">
                <a:latin typeface="Kozuka Mincho Pro H" pitchFamily="18" charset="-128"/>
                <a:ea typeface="Kozuka Mincho Pro H" pitchFamily="18" charset="-128"/>
              </a:rPr>
              <a:t/>
            </a:r>
            <a:br>
              <a:rPr lang="en-US" altLang="zh-TW" i="1" dirty="0" smtClean="0">
                <a:latin typeface="Kozuka Mincho Pro H" pitchFamily="18" charset="-128"/>
                <a:ea typeface="Kozuka Mincho Pro H" pitchFamily="18" charset="-128"/>
              </a:rPr>
            </a:br>
            <a:endParaRPr lang="zh-TW" altLang="en-US" dirty="0" smtClean="0"/>
          </a:p>
        </p:txBody>
      </p:sp>
      <p:sp>
        <p:nvSpPr>
          <p:cNvPr id="35" name="內容版面配置區 2"/>
          <p:cNvSpPr>
            <a:spLocks noGrp="1"/>
          </p:cNvSpPr>
          <p:nvPr>
            <p:ph idx="1"/>
          </p:nvPr>
        </p:nvSpPr>
        <p:spPr>
          <a:xfrm>
            <a:off x="147638" y="1628775"/>
            <a:ext cx="4352925" cy="4537075"/>
          </a:xfrm>
        </p:spPr>
        <p:txBody>
          <a:bodyPr/>
          <a:lstStyle/>
          <a:p>
            <a:pPr>
              <a:buFont typeface="Wingdings" panose="05000000000000000000" pitchFamily="2" charset="2"/>
              <a:buChar char="Ø"/>
              <a:defRPr/>
            </a:pPr>
            <a:r>
              <a:rPr lang="en-US" altLang="zh-TW" sz="2000" b="0" dirty="0" smtClean="0"/>
              <a:t>The FM series have the ability</a:t>
            </a:r>
          </a:p>
          <a:p>
            <a:pPr marL="0" indent="355600">
              <a:buFont typeface="Wingdings 2" pitchFamily="18" charset="2"/>
              <a:buNone/>
              <a:defRPr/>
            </a:pPr>
            <a:r>
              <a:rPr lang="en-US" altLang="zh-TW" sz="2000" b="0" dirty="0" smtClean="0"/>
              <a:t>to detect kinds of cyber-intrusion</a:t>
            </a:r>
          </a:p>
          <a:p>
            <a:pPr marL="0" indent="355600">
              <a:buFont typeface="Wingdings 2" pitchFamily="18" charset="2"/>
              <a:buNone/>
              <a:defRPr/>
            </a:pPr>
            <a:r>
              <a:rPr lang="en-US" altLang="zh-TW" sz="2000" b="0" dirty="0" smtClean="0"/>
              <a:t>and cyber-attack by </a:t>
            </a:r>
          </a:p>
          <a:p>
            <a:pPr marL="0" indent="355600">
              <a:buFont typeface="Wingdings 2" pitchFamily="18" charset="2"/>
              <a:buNone/>
              <a:defRPr/>
            </a:pPr>
            <a:r>
              <a:rPr lang="en-US" altLang="zh-TW" sz="2000" b="0" dirty="0" smtClean="0"/>
              <a:t>analyzing the detail</a:t>
            </a:r>
          </a:p>
          <a:p>
            <a:pPr marL="0" indent="355600">
              <a:buFont typeface="Wingdings 2" pitchFamily="18" charset="2"/>
              <a:buNone/>
              <a:defRPr/>
            </a:pPr>
            <a:r>
              <a:rPr lang="en-US" altLang="zh-TW" sz="2000" b="0" dirty="0" smtClean="0"/>
              <a:t>information of each</a:t>
            </a:r>
          </a:p>
          <a:p>
            <a:pPr marL="0" indent="355600">
              <a:buFont typeface="Wingdings 2" pitchFamily="18" charset="2"/>
              <a:buNone/>
              <a:defRPr/>
            </a:pPr>
            <a:r>
              <a:rPr lang="en-US" altLang="zh-TW" sz="2000" b="0" dirty="0" smtClean="0"/>
              <a:t>IP.</a:t>
            </a:r>
          </a:p>
          <a:p>
            <a:pPr marL="0" indent="355600">
              <a:buFont typeface="Wingdings 2" pitchFamily="18" charset="2"/>
              <a:buNone/>
              <a:defRPr/>
            </a:pPr>
            <a:endParaRPr lang="en-US" altLang="zh-TW" sz="2000" b="0" dirty="0"/>
          </a:p>
          <a:p>
            <a:pPr marL="0" indent="355600">
              <a:buFont typeface="Wingdings 2" pitchFamily="18" charset="2"/>
              <a:buNone/>
              <a:defRPr/>
            </a:pPr>
            <a:endParaRPr lang="en-US" altLang="zh-TW" sz="2000" b="0" dirty="0" smtClean="0"/>
          </a:p>
          <a:p>
            <a:pPr marL="0" indent="355600">
              <a:buFont typeface="Wingdings 2" pitchFamily="18" charset="2"/>
              <a:buNone/>
              <a:defRPr/>
            </a:pPr>
            <a:endParaRPr lang="en-US" altLang="zh-TW" sz="2000" b="0" dirty="0"/>
          </a:p>
          <a:p>
            <a:pPr marL="0" indent="355600">
              <a:buFont typeface="Wingdings 2" pitchFamily="18" charset="2"/>
              <a:buNone/>
              <a:defRPr/>
            </a:pPr>
            <a:endParaRPr lang="en-US" altLang="zh-TW" sz="2000" b="0" dirty="0" smtClean="0"/>
          </a:p>
          <a:p>
            <a:pPr marL="0" indent="355600">
              <a:buFont typeface="Wingdings 2" pitchFamily="18" charset="2"/>
              <a:buNone/>
              <a:defRPr/>
            </a:pPr>
            <a:endParaRPr lang="en-US" altLang="zh-TW" sz="2000" b="0" dirty="0"/>
          </a:p>
          <a:p>
            <a:pPr marL="0" indent="355600">
              <a:buFont typeface="Wingdings 2" pitchFamily="18" charset="2"/>
              <a:buNone/>
              <a:defRPr/>
            </a:pPr>
            <a:endParaRPr lang="zh-TW" altLang="zh-TW" sz="2000" b="0" dirty="0" smtClean="0"/>
          </a:p>
        </p:txBody>
      </p:sp>
      <p:sp>
        <p:nvSpPr>
          <p:cNvPr id="35844"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32C883DD-9676-4F60-AC11-AE45E387A10D}" type="slidenum">
              <a:rPr kumimoji="0" lang="en-US" altLang="zh-TW" sz="1000" b="0" smtClean="0">
                <a:solidFill>
                  <a:srgbClr val="66FF33"/>
                </a:solidFill>
                <a:latin typeface="Arial Black" pitchFamily="34" charset="0"/>
              </a:rPr>
              <a:pPr eaLnBrk="1" hangingPunct="1">
                <a:spcBef>
                  <a:spcPct val="0"/>
                </a:spcBef>
                <a:buClrTx/>
                <a:buFontTx/>
                <a:buNone/>
              </a:pPr>
              <a:t>7</a:t>
            </a:fld>
            <a:endParaRPr kumimoji="0" lang="en-US" altLang="zh-TW" sz="1000" b="0" smtClean="0">
              <a:solidFill>
                <a:srgbClr val="66FF33"/>
              </a:solidFill>
              <a:latin typeface="Arial Black" pitchFamily="34" charset="0"/>
            </a:endParaRPr>
          </a:p>
        </p:txBody>
      </p:sp>
      <p:pic>
        <p:nvPicPr>
          <p:cNvPr id="35845"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3997325"/>
            <a:ext cx="2649538"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群組 36"/>
          <p:cNvGrpSpPr>
            <a:grpSpLocks/>
          </p:cNvGrpSpPr>
          <p:nvPr/>
        </p:nvGrpSpPr>
        <p:grpSpPr bwMode="auto">
          <a:xfrm>
            <a:off x="2520252" y="1700808"/>
            <a:ext cx="6372228" cy="4681531"/>
            <a:chOff x="2604376" y="1700211"/>
            <a:chExt cx="6372937" cy="4681531"/>
          </a:xfrm>
        </p:grpSpPr>
        <p:sp>
          <p:nvSpPr>
            <p:cNvPr id="38" name="右彎箭號 37"/>
            <p:cNvSpPr/>
            <p:nvPr/>
          </p:nvSpPr>
          <p:spPr bwMode="auto">
            <a:xfrm>
              <a:off x="3635896" y="2348395"/>
              <a:ext cx="836116" cy="972503"/>
            </a:xfrm>
            <a:prstGeom prst="ben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anchor="ctr"/>
            <a:lstStyle>
              <a:defPPr>
                <a:defRPr lang="zh-TW"/>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zh-TW" altLang="en-US">
                <a:solidFill>
                  <a:schemeClr val="tx1"/>
                </a:solidFill>
              </a:endParaRPr>
            </a:p>
          </p:txBody>
        </p:sp>
        <p:sp>
          <p:nvSpPr>
            <p:cNvPr id="39" name="右彎箭號 38"/>
            <p:cNvSpPr/>
            <p:nvPr/>
          </p:nvSpPr>
          <p:spPr bwMode="auto">
            <a:xfrm flipV="1">
              <a:off x="3635896" y="4304270"/>
              <a:ext cx="730954" cy="996938"/>
            </a:xfrm>
            <a:prstGeom prst="ben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anchor="ctr"/>
            <a:lstStyle>
              <a:defPPr>
                <a:defRPr lang="zh-TW"/>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zh-TW" altLang="en-US">
                <a:solidFill>
                  <a:schemeClr val="tx1"/>
                </a:solidFill>
              </a:endParaRPr>
            </a:p>
          </p:txBody>
        </p:sp>
        <p:grpSp>
          <p:nvGrpSpPr>
            <p:cNvPr id="40" name="群組 39"/>
            <p:cNvGrpSpPr>
              <a:grpSpLocks/>
            </p:cNvGrpSpPr>
            <p:nvPr/>
          </p:nvGrpSpPr>
          <p:grpSpPr bwMode="auto">
            <a:xfrm>
              <a:off x="4500063" y="1700211"/>
              <a:ext cx="4477250" cy="1711870"/>
              <a:chOff x="4500063" y="1700211"/>
              <a:chExt cx="4477250" cy="1711870"/>
            </a:xfrm>
          </p:grpSpPr>
          <p:sp>
            <p:nvSpPr>
              <p:cNvPr id="58" name="Rectangle 3"/>
              <p:cNvSpPr>
                <a:spLocks noChangeArrowheads="1"/>
              </p:cNvSpPr>
              <p:nvPr/>
            </p:nvSpPr>
            <p:spPr bwMode="gray">
              <a:xfrm>
                <a:off x="4500063" y="2325688"/>
                <a:ext cx="2132251" cy="671512"/>
              </a:xfrm>
              <a:prstGeom prst="rect">
                <a:avLst/>
              </a:prstGeom>
              <a:solidFill>
                <a:srgbClr val="0070C0"/>
              </a:solidFill>
              <a:ln w="25400">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pPr algn="ctr" eaLnBrk="0" hangingPunct="0">
                  <a:lnSpc>
                    <a:spcPct val="85000"/>
                  </a:lnSpc>
                  <a:spcBef>
                    <a:spcPct val="30000"/>
                  </a:spcBef>
                  <a:defRPr/>
                </a:pPr>
                <a:r>
                  <a:rPr lang="en-US" altLang="zh-TW" sz="2000" b="1" dirty="0" smtClean="0">
                    <a:solidFill>
                      <a:schemeClr val="bg1"/>
                    </a:solidFill>
                    <a:latin typeface="+mn-lt"/>
                  </a:rPr>
                  <a:t>Cyber-Intrusion</a:t>
                </a:r>
                <a:endParaRPr lang="en-US" altLang="zh-TW" sz="2000" b="1" dirty="0">
                  <a:solidFill>
                    <a:schemeClr val="bg1"/>
                  </a:solidFill>
                  <a:latin typeface="+mn-lt"/>
                </a:endParaRPr>
              </a:p>
            </p:txBody>
          </p:sp>
          <p:grpSp>
            <p:nvGrpSpPr>
              <p:cNvPr id="59" name="群組 58"/>
              <p:cNvGrpSpPr>
                <a:grpSpLocks/>
              </p:cNvGrpSpPr>
              <p:nvPr/>
            </p:nvGrpSpPr>
            <p:grpSpPr bwMode="auto">
              <a:xfrm>
                <a:off x="7005238" y="1700211"/>
                <a:ext cx="1972075" cy="1711870"/>
                <a:chOff x="7005240" y="1700213"/>
                <a:chExt cx="1972076" cy="1711936"/>
              </a:xfrm>
            </p:grpSpPr>
            <p:sp>
              <p:nvSpPr>
                <p:cNvPr id="65" name="Rectangle 4"/>
                <p:cNvSpPr>
                  <a:spLocks noChangeArrowheads="1"/>
                </p:cNvSpPr>
                <p:nvPr/>
              </p:nvSpPr>
              <p:spPr bwMode="gray">
                <a:xfrm>
                  <a:off x="7007003" y="1700213"/>
                  <a:ext cx="1957174" cy="288627"/>
                </a:xfrm>
                <a:prstGeom prst="rect">
                  <a:avLst/>
                </a:prstGeom>
                <a:solidFill>
                  <a:srgbClr val="FFC000"/>
                </a:solidFill>
                <a:ln w="25400">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b" anchorCtr="1"/>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pPr eaLnBrk="0" hangingPunct="0">
                    <a:lnSpc>
                      <a:spcPct val="85000"/>
                    </a:lnSpc>
                    <a:spcBef>
                      <a:spcPct val="30000"/>
                    </a:spcBef>
                    <a:buFont typeface="Wingdings 2" pitchFamily="18" charset="2"/>
                    <a:buNone/>
                  </a:pPr>
                  <a:r>
                    <a:rPr lang="en-US" altLang="zh-TW" sz="1600">
                      <a:latin typeface="Verdana" pitchFamily="34" charset="0"/>
                    </a:rPr>
                    <a:t>Port Scan</a:t>
                  </a:r>
                </a:p>
              </p:txBody>
            </p:sp>
            <p:sp>
              <p:nvSpPr>
                <p:cNvPr id="66" name="Rectangle 4"/>
                <p:cNvSpPr>
                  <a:spLocks noChangeArrowheads="1"/>
                </p:cNvSpPr>
                <p:nvPr/>
              </p:nvSpPr>
              <p:spPr bwMode="gray">
                <a:xfrm>
                  <a:off x="7020142" y="2661444"/>
                  <a:ext cx="1957174" cy="288627"/>
                </a:xfrm>
                <a:prstGeom prst="rect">
                  <a:avLst/>
                </a:prstGeom>
                <a:solidFill>
                  <a:srgbClr val="FFC000"/>
                </a:solidFill>
                <a:ln w="25400">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b" anchorCtr="1"/>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pPr eaLnBrk="0" hangingPunct="0">
                    <a:lnSpc>
                      <a:spcPct val="85000"/>
                    </a:lnSpc>
                    <a:spcBef>
                      <a:spcPct val="30000"/>
                    </a:spcBef>
                    <a:buFont typeface="Wingdings 2" pitchFamily="18" charset="2"/>
                    <a:buNone/>
                  </a:pPr>
                  <a:r>
                    <a:rPr lang="en-US" altLang="zh-TW" sz="1600">
                      <a:latin typeface="Verdana" pitchFamily="34" charset="0"/>
                    </a:rPr>
                    <a:t>SSH</a:t>
                  </a:r>
                </a:p>
              </p:txBody>
            </p:sp>
            <p:sp>
              <p:nvSpPr>
                <p:cNvPr id="67" name="Rectangle 4"/>
                <p:cNvSpPr>
                  <a:spLocks noChangeArrowheads="1"/>
                </p:cNvSpPr>
                <p:nvPr/>
              </p:nvSpPr>
              <p:spPr bwMode="gray">
                <a:xfrm>
                  <a:off x="7020142" y="2181374"/>
                  <a:ext cx="1957174" cy="288627"/>
                </a:xfrm>
                <a:prstGeom prst="rect">
                  <a:avLst/>
                </a:prstGeom>
                <a:solidFill>
                  <a:srgbClr val="FFC000"/>
                </a:solidFill>
                <a:ln w="25400">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b" anchorCtr="1"/>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pPr eaLnBrk="0" hangingPunct="0">
                    <a:lnSpc>
                      <a:spcPct val="85000"/>
                    </a:lnSpc>
                    <a:spcBef>
                      <a:spcPct val="30000"/>
                    </a:spcBef>
                    <a:buFont typeface="Wingdings 2" pitchFamily="18" charset="2"/>
                    <a:buNone/>
                  </a:pPr>
                  <a:r>
                    <a:rPr lang="en-US" altLang="zh-TW" sz="1600">
                      <a:latin typeface="Verdana" pitchFamily="34" charset="0"/>
                    </a:rPr>
                    <a:t>RDP</a:t>
                  </a:r>
                </a:p>
              </p:txBody>
            </p:sp>
            <p:sp>
              <p:nvSpPr>
                <p:cNvPr id="68" name="Rectangle 4"/>
                <p:cNvSpPr>
                  <a:spLocks noChangeArrowheads="1"/>
                </p:cNvSpPr>
                <p:nvPr/>
              </p:nvSpPr>
              <p:spPr bwMode="gray">
                <a:xfrm>
                  <a:off x="7005240" y="3123522"/>
                  <a:ext cx="1957174" cy="288627"/>
                </a:xfrm>
                <a:prstGeom prst="rect">
                  <a:avLst/>
                </a:prstGeom>
                <a:solidFill>
                  <a:srgbClr val="FFC000"/>
                </a:solidFill>
                <a:ln w="25400">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b" anchorCtr="1"/>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pPr eaLnBrk="0" hangingPunct="0">
                    <a:lnSpc>
                      <a:spcPct val="85000"/>
                    </a:lnSpc>
                    <a:spcBef>
                      <a:spcPct val="30000"/>
                    </a:spcBef>
                    <a:buFont typeface="Wingdings 2" pitchFamily="18" charset="2"/>
                    <a:buNone/>
                  </a:pPr>
                  <a:r>
                    <a:rPr lang="en-US" altLang="zh-TW" sz="1600">
                      <a:latin typeface="Verdana" pitchFamily="34" charset="0"/>
                    </a:rPr>
                    <a:t>Worm</a:t>
                  </a:r>
                </a:p>
              </p:txBody>
            </p:sp>
          </p:grpSp>
          <p:grpSp>
            <p:nvGrpSpPr>
              <p:cNvPr id="60" name="群組 59"/>
              <p:cNvGrpSpPr>
                <a:grpSpLocks/>
              </p:cNvGrpSpPr>
              <p:nvPr/>
            </p:nvGrpSpPr>
            <p:grpSpPr bwMode="auto">
              <a:xfrm>
                <a:off x="6626343" y="1844522"/>
                <a:ext cx="405077" cy="1423255"/>
                <a:chOff x="6626345" y="1844527"/>
                <a:chExt cx="405077" cy="1423308"/>
              </a:xfrm>
            </p:grpSpPr>
            <p:sp>
              <p:nvSpPr>
                <p:cNvPr id="61" name="Freeform 13"/>
                <p:cNvSpPr>
                  <a:spLocks/>
                </p:cNvSpPr>
                <p:nvPr/>
              </p:nvSpPr>
              <p:spPr bwMode="auto">
                <a:xfrm>
                  <a:off x="6773705" y="1844527"/>
                  <a:ext cx="246436" cy="1423308"/>
                </a:xfrm>
                <a:custGeom>
                  <a:avLst/>
                  <a:gdLst>
                    <a:gd name="T0" fmla="*/ 2147483647 w 286"/>
                    <a:gd name="T1" fmla="*/ 0 h 2857"/>
                    <a:gd name="T2" fmla="*/ 0 w 286"/>
                    <a:gd name="T3" fmla="*/ 0 h 2857"/>
                    <a:gd name="T4" fmla="*/ 0 w 286"/>
                    <a:gd name="T5" fmla="*/ 2147483647 h 2857"/>
                    <a:gd name="T6" fmla="*/ 2147483647 w 286"/>
                    <a:gd name="T7" fmla="*/ 2147483647 h 2857"/>
                    <a:gd name="T8" fmla="*/ 0 60000 65536"/>
                    <a:gd name="T9" fmla="*/ 0 60000 65536"/>
                    <a:gd name="T10" fmla="*/ 0 60000 65536"/>
                    <a:gd name="T11" fmla="*/ 0 60000 65536"/>
                    <a:gd name="T12" fmla="*/ 0 w 286"/>
                    <a:gd name="T13" fmla="*/ 0 h 2857"/>
                    <a:gd name="T14" fmla="*/ 286 w 286"/>
                    <a:gd name="T15" fmla="*/ 2857 h 2857"/>
                  </a:gdLst>
                  <a:ahLst/>
                  <a:cxnLst>
                    <a:cxn ang="T8">
                      <a:pos x="T0" y="T1"/>
                    </a:cxn>
                    <a:cxn ang="T9">
                      <a:pos x="T2" y="T3"/>
                    </a:cxn>
                    <a:cxn ang="T10">
                      <a:pos x="T4" y="T5"/>
                    </a:cxn>
                    <a:cxn ang="T11">
                      <a:pos x="T6" y="T7"/>
                    </a:cxn>
                  </a:cxnLst>
                  <a:rect l="T12" t="T13" r="T14" b="T15"/>
                  <a:pathLst>
                    <a:path w="286" h="2857">
                      <a:moveTo>
                        <a:pt x="285" y="0"/>
                      </a:moveTo>
                      <a:lnTo>
                        <a:pt x="0" y="0"/>
                      </a:lnTo>
                      <a:lnTo>
                        <a:pt x="0" y="2856"/>
                      </a:lnTo>
                      <a:lnTo>
                        <a:pt x="276" y="2856"/>
                      </a:lnTo>
                    </a:path>
                  </a:pathLst>
                </a:custGeom>
                <a:noFill/>
                <a:ln w="28575" cap="rnd">
                  <a:solidFill>
                    <a:schemeClr val="bg2"/>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endParaRPr lang="zh-TW" altLang="en-US"/>
                </a:p>
              </p:txBody>
            </p:sp>
            <p:sp>
              <p:nvSpPr>
                <p:cNvPr id="62" name="Line 14"/>
                <p:cNvSpPr>
                  <a:spLocks noChangeShapeType="1"/>
                </p:cNvSpPr>
                <p:nvPr/>
              </p:nvSpPr>
              <p:spPr bwMode="auto">
                <a:xfrm>
                  <a:off x="6778066" y="2805757"/>
                  <a:ext cx="253356" cy="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endParaRPr lang="zh-TW" altLang="en-US"/>
                </a:p>
              </p:txBody>
            </p:sp>
            <p:sp>
              <p:nvSpPr>
                <p:cNvPr id="63" name="Line 16"/>
                <p:cNvSpPr>
                  <a:spLocks noChangeShapeType="1"/>
                </p:cNvSpPr>
                <p:nvPr/>
              </p:nvSpPr>
              <p:spPr bwMode="auto">
                <a:xfrm flipH="1">
                  <a:off x="6626345" y="2708487"/>
                  <a:ext cx="161296"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endParaRPr lang="zh-TW" altLang="en-US"/>
                </a:p>
              </p:txBody>
            </p:sp>
            <p:sp>
              <p:nvSpPr>
                <p:cNvPr id="64" name="Line 15"/>
                <p:cNvSpPr>
                  <a:spLocks noChangeShapeType="1"/>
                </p:cNvSpPr>
                <p:nvPr/>
              </p:nvSpPr>
              <p:spPr bwMode="auto">
                <a:xfrm>
                  <a:off x="6773705" y="2323580"/>
                  <a:ext cx="257717" cy="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endParaRPr lang="zh-TW" altLang="en-US"/>
                </a:p>
              </p:txBody>
            </p:sp>
          </p:grpSp>
        </p:grpSp>
        <p:grpSp>
          <p:nvGrpSpPr>
            <p:cNvPr id="41" name="群組 40"/>
            <p:cNvGrpSpPr>
              <a:grpSpLocks/>
            </p:cNvGrpSpPr>
            <p:nvPr/>
          </p:nvGrpSpPr>
          <p:grpSpPr bwMode="auto">
            <a:xfrm>
              <a:off x="4471485" y="3860917"/>
              <a:ext cx="4505828" cy="2520825"/>
              <a:chOff x="4471485" y="3860917"/>
              <a:chExt cx="4505828" cy="2520825"/>
            </a:xfrm>
          </p:grpSpPr>
          <p:sp>
            <p:nvSpPr>
              <p:cNvPr id="43" name="Rectangle 3"/>
              <p:cNvSpPr>
                <a:spLocks noChangeArrowheads="1"/>
              </p:cNvSpPr>
              <p:nvPr/>
            </p:nvSpPr>
            <p:spPr bwMode="gray">
              <a:xfrm>
                <a:off x="4471485" y="4797425"/>
                <a:ext cx="2127488" cy="590550"/>
              </a:xfrm>
              <a:prstGeom prst="rect">
                <a:avLst/>
              </a:prstGeom>
              <a:solidFill>
                <a:srgbClr val="0070C0"/>
              </a:solidFill>
              <a:ln w="25400">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pPr algn="ctr" eaLnBrk="0" hangingPunct="0">
                  <a:lnSpc>
                    <a:spcPct val="85000"/>
                  </a:lnSpc>
                  <a:spcBef>
                    <a:spcPct val="30000"/>
                  </a:spcBef>
                  <a:defRPr/>
                </a:pPr>
                <a:r>
                  <a:rPr lang="en-US" altLang="zh-TW" sz="2000" b="1" dirty="0" smtClean="0">
                    <a:solidFill>
                      <a:schemeClr val="bg1"/>
                    </a:solidFill>
                    <a:latin typeface="+mj-ea"/>
                    <a:ea typeface="+mj-ea"/>
                  </a:rPr>
                  <a:t>Cyber-Attack</a:t>
                </a:r>
                <a:endParaRPr lang="en-US" altLang="zh-TW" sz="2000" b="1" dirty="0">
                  <a:solidFill>
                    <a:schemeClr val="bg1"/>
                  </a:solidFill>
                  <a:latin typeface="+mj-ea"/>
                  <a:ea typeface="+mj-ea"/>
                </a:endParaRPr>
              </a:p>
            </p:txBody>
          </p:sp>
          <p:grpSp>
            <p:nvGrpSpPr>
              <p:cNvPr id="44" name="群組 43"/>
              <p:cNvGrpSpPr>
                <a:grpSpLocks/>
              </p:cNvGrpSpPr>
              <p:nvPr/>
            </p:nvGrpSpPr>
            <p:grpSpPr bwMode="auto">
              <a:xfrm>
                <a:off x="7020138" y="3860917"/>
                <a:ext cx="1957175" cy="2520825"/>
                <a:chOff x="7020140" y="3861002"/>
                <a:chExt cx="1957176" cy="2520921"/>
              </a:xfrm>
            </p:grpSpPr>
            <p:sp>
              <p:nvSpPr>
                <p:cNvPr id="52" name="Rectangle 4"/>
                <p:cNvSpPr>
                  <a:spLocks noChangeArrowheads="1"/>
                </p:cNvSpPr>
                <p:nvPr/>
              </p:nvSpPr>
              <p:spPr bwMode="gray">
                <a:xfrm>
                  <a:off x="7020142" y="6093296"/>
                  <a:ext cx="1957174" cy="288627"/>
                </a:xfrm>
                <a:prstGeom prst="rect">
                  <a:avLst/>
                </a:prstGeom>
                <a:solidFill>
                  <a:srgbClr val="FFC000"/>
                </a:solidFill>
                <a:ln w="25400">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b" anchorCtr="1"/>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pPr eaLnBrk="0" hangingPunct="0">
                    <a:lnSpc>
                      <a:spcPct val="85000"/>
                    </a:lnSpc>
                    <a:spcBef>
                      <a:spcPct val="30000"/>
                    </a:spcBef>
                    <a:buFont typeface="Wingdings 2" pitchFamily="18" charset="2"/>
                    <a:buNone/>
                  </a:pPr>
                  <a:r>
                    <a:rPr lang="en-US" altLang="zh-TW" sz="1600">
                      <a:latin typeface="Verdana" pitchFamily="34" charset="0"/>
                    </a:rPr>
                    <a:t>Telnet attack</a:t>
                  </a:r>
                </a:p>
              </p:txBody>
            </p:sp>
            <p:sp>
              <p:nvSpPr>
                <p:cNvPr id="53" name="Rectangle 4"/>
                <p:cNvSpPr>
                  <a:spLocks noChangeArrowheads="1"/>
                </p:cNvSpPr>
                <p:nvPr/>
              </p:nvSpPr>
              <p:spPr bwMode="gray">
                <a:xfrm>
                  <a:off x="7020142" y="5645150"/>
                  <a:ext cx="1957174" cy="288627"/>
                </a:xfrm>
                <a:prstGeom prst="rect">
                  <a:avLst/>
                </a:prstGeom>
                <a:solidFill>
                  <a:srgbClr val="FFC000"/>
                </a:solidFill>
                <a:ln w="25400">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b" anchorCtr="1"/>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pPr eaLnBrk="0" hangingPunct="0">
                    <a:lnSpc>
                      <a:spcPct val="85000"/>
                    </a:lnSpc>
                    <a:spcBef>
                      <a:spcPct val="30000"/>
                    </a:spcBef>
                    <a:buFont typeface="Wingdings 2" pitchFamily="18" charset="2"/>
                    <a:buNone/>
                  </a:pPr>
                  <a:r>
                    <a:rPr lang="en-US" altLang="zh-TW" sz="1600">
                      <a:latin typeface="Verdana" pitchFamily="34" charset="0"/>
                    </a:rPr>
                    <a:t>MSSQL attack</a:t>
                  </a:r>
                </a:p>
              </p:txBody>
            </p:sp>
            <p:sp>
              <p:nvSpPr>
                <p:cNvPr id="54" name="Rectangle 4"/>
                <p:cNvSpPr>
                  <a:spLocks noChangeArrowheads="1"/>
                </p:cNvSpPr>
                <p:nvPr/>
              </p:nvSpPr>
              <p:spPr bwMode="gray">
                <a:xfrm>
                  <a:off x="7020140" y="5205561"/>
                  <a:ext cx="1957174" cy="288627"/>
                </a:xfrm>
                <a:prstGeom prst="rect">
                  <a:avLst/>
                </a:prstGeom>
                <a:solidFill>
                  <a:srgbClr val="FFC000"/>
                </a:solidFill>
                <a:ln w="25400">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b" anchorCtr="1"/>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pPr eaLnBrk="0" hangingPunct="0">
                    <a:lnSpc>
                      <a:spcPct val="85000"/>
                    </a:lnSpc>
                    <a:spcBef>
                      <a:spcPct val="30000"/>
                    </a:spcBef>
                    <a:buFont typeface="Wingdings 2" pitchFamily="18" charset="2"/>
                    <a:buNone/>
                  </a:pPr>
                  <a:r>
                    <a:rPr lang="en-US" altLang="zh-TW" sz="1600">
                      <a:latin typeface="Verdana" pitchFamily="34" charset="0"/>
                    </a:rPr>
                    <a:t>NTP attack</a:t>
                  </a:r>
                </a:p>
              </p:txBody>
            </p:sp>
            <p:sp>
              <p:nvSpPr>
                <p:cNvPr id="55" name="Rectangle 4"/>
                <p:cNvSpPr>
                  <a:spLocks noChangeArrowheads="1"/>
                </p:cNvSpPr>
                <p:nvPr/>
              </p:nvSpPr>
              <p:spPr bwMode="gray">
                <a:xfrm>
                  <a:off x="7020142" y="3861002"/>
                  <a:ext cx="1957174" cy="288627"/>
                </a:xfrm>
                <a:prstGeom prst="rect">
                  <a:avLst/>
                </a:prstGeom>
                <a:solidFill>
                  <a:srgbClr val="FFC000"/>
                </a:solidFill>
                <a:ln w="25400">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b" anchorCtr="1"/>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pPr eaLnBrk="0" hangingPunct="0">
                    <a:lnSpc>
                      <a:spcPct val="85000"/>
                    </a:lnSpc>
                    <a:spcBef>
                      <a:spcPct val="30000"/>
                    </a:spcBef>
                    <a:buFont typeface="Wingdings 2" pitchFamily="18" charset="2"/>
                    <a:buNone/>
                  </a:pPr>
                  <a:r>
                    <a:rPr lang="en-US" altLang="zh-TW" sz="1600">
                      <a:latin typeface="Verdana" pitchFamily="34" charset="0"/>
                    </a:rPr>
                    <a:t>UDP flood attack</a:t>
                  </a:r>
                </a:p>
              </p:txBody>
            </p:sp>
            <p:sp>
              <p:nvSpPr>
                <p:cNvPr id="56" name="Rectangle 4"/>
                <p:cNvSpPr>
                  <a:spLocks noChangeArrowheads="1"/>
                </p:cNvSpPr>
                <p:nvPr/>
              </p:nvSpPr>
              <p:spPr bwMode="gray">
                <a:xfrm>
                  <a:off x="7020142" y="4765973"/>
                  <a:ext cx="1957174" cy="288627"/>
                </a:xfrm>
                <a:prstGeom prst="rect">
                  <a:avLst/>
                </a:prstGeom>
                <a:solidFill>
                  <a:srgbClr val="FFC000"/>
                </a:solidFill>
                <a:ln w="25400">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b" anchorCtr="1"/>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pPr eaLnBrk="0" hangingPunct="0">
                    <a:lnSpc>
                      <a:spcPct val="85000"/>
                    </a:lnSpc>
                    <a:spcBef>
                      <a:spcPct val="30000"/>
                    </a:spcBef>
                    <a:buFont typeface="Wingdings 2" pitchFamily="18" charset="2"/>
                    <a:buNone/>
                  </a:pPr>
                  <a:r>
                    <a:rPr lang="en-US" altLang="zh-TW" sz="1600">
                      <a:latin typeface="Verdana" pitchFamily="34" charset="0"/>
                    </a:rPr>
                    <a:t>DNS attack</a:t>
                  </a:r>
                </a:p>
              </p:txBody>
            </p:sp>
            <p:sp>
              <p:nvSpPr>
                <p:cNvPr id="57" name="Rectangle 4"/>
                <p:cNvSpPr>
                  <a:spLocks noChangeArrowheads="1"/>
                </p:cNvSpPr>
                <p:nvPr/>
              </p:nvSpPr>
              <p:spPr bwMode="gray">
                <a:xfrm>
                  <a:off x="7020142" y="4319249"/>
                  <a:ext cx="1957174" cy="288627"/>
                </a:xfrm>
                <a:prstGeom prst="rect">
                  <a:avLst/>
                </a:prstGeom>
                <a:solidFill>
                  <a:srgbClr val="FFC000"/>
                </a:solidFill>
                <a:ln w="25400">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b" anchorCtr="1"/>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pPr eaLnBrk="0" hangingPunct="0">
                    <a:lnSpc>
                      <a:spcPct val="85000"/>
                    </a:lnSpc>
                    <a:spcBef>
                      <a:spcPct val="30000"/>
                    </a:spcBef>
                    <a:buFont typeface="Wingdings 2" pitchFamily="18" charset="2"/>
                    <a:buNone/>
                  </a:pPr>
                  <a:r>
                    <a:rPr lang="en-US" altLang="zh-TW" sz="1600" dirty="0" err="1">
                      <a:latin typeface="Verdana" pitchFamily="34" charset="0"/>
                    </a:rPr>
                    <a:t>DoS</a:t>
                  </a:r>
                  <a:r>
                    <a:rPr lang="en-US" altLang="zh-TW" sz="1600" dirty="0">
                      <a:latin typeface="Verdana" pitchFamily="34" charset="0"/>
                    </a:rPr>
                    <a:t> attack</a:t>
                  </a:r>
                </a:p>
              </p:txBody>
            </p:sp>
          </p:grpSp>
          <p:grpSp>
            <p:nvGrpSpPr>
              <p:cNvPr id="45" name="群組 44"/>
              <p:cNvGrpSpPr>
                <a:grpSpLocks/>
              </p:cNvGrpSpPr>
              <p:nvPr/>
            </p:nvGrpSpPr>
            <p:grpSpPr bwMode="auto">
              <a:xfrm>
                <a:off x="6626343" y="4005231"/>
                <a:ext cx="408144" cy="2232211"/>
                <a:chOff x="6626343" y="4005231"/>
                <a:chExt cx="408144" cy="2232211"/>
              </a:xfrm>
            </p:grpSpPr>
            <p:sp>
              <p:nvSpPr>
                <p:cNvPr id="46" name="Line 16"/>
                <p:cNvSpPr>
                  <a:spLocks noChangeShapeType="1"/>
                </p:cNvSpPr>
                <p:nvPr/>
              </p:nvSpPr>
              <p:spPr bwMode="auto">
                <a:xfrm flipH="1">
                  <a:off x="6626343" y="5143745"/>
                  <a:ext cx="161296"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endParaRPr lang="zh-TW" altLang="en-US"/>
                </a:p>
              </p:txBody>
            </p:sp>
            <p:sp>
              <p:nvSpPr>
                <p:cNvPr id="47" name="Line 15"/>
                <p:cNvSpPr>
                  <a:spLocks noChangeShapeType="1"/>
                </p:cNvSpPr>
                <p:nvPr/>
              </p:nvSpPr>
              <p:spPr bwMode="auto">
                <a:xfrm>
                  <a:off x="6807313" y="4463460"/>
                  <a:ext cx="227174" cy="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endParaRPr lang="zh-TW" altLang="en-US"/>
                </a:p>
              </p:txBody>
            </p:sp>
            <p:sp>
              <p:nvSpPr>
                <p:cNvPr id="48" name="Line 14"/>
                <p:cNvSpPr>
                  <a:spLocks noChangeShapeType="1"/>
                </p:cNvSpPr>
                <p:nvPr/>
              </p:nvSpPr>
              <p:spPr bwMode="auto">
                <a:xfrm>
                  <a:off x="6783822" y="4911851"/>
                  <a:ext cx="250665" cy="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endParaRPr lang="zh-TW" altLang="en-US"/>
                </a:p>
              </p:txBody>
            </p:sp>
            <p:sp>
              <p:nvSpPr>
                <p:cNvPr id="49" name="Line 15"/>
                <p:cNvSpPr>
                  <a:spLocks noChangeShapeType="1"/>
                </p:cNvSpPr>
                <p:nvPr/>
              </p:nvSpPr>
              <p:spPr bwMode="auto">
                <a:xfrm>
                  <a:off x="6783822" y="5784032"/>
                  <a:ext cx="250665" cy="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endParaRPr lang="zh-TW" altLang="en-US"/>
                </a:p>
              </p:txBody>
            </p:sp>
            <p:sp>
              <p:nvSpPr>
                <p:cNvPr id="50" name="Freeform 13"/>
                <p:cNvSpPr>
                  <a:spLocks/>
                </p:cNvSpPr>
                <p:nvPr/>
              </p:nvSpPr>
              <p:spPr bwMode="auto">
                <a:xfrm>
                  <a:off x="6792966" y="4005231"/>
                  <a:ext cx="238454" cy="2232211"/>
                </a:xfrm>
                <a:custGeom>
                  <a:avLst/>
                  <a:gdLst>
                    <a:gd name="T0" fmla="*/ 2147483647 w 286"/>
                    <a:gd name="T1" fmla="*/ 0 h 2857"/>
                    <a:gd name="T2" fmla="*/ 0 w 286"/>
                    <a:gd name="T3" fmla="*/ 0 h 2857"/>
                    <a:gd name="T4" fmla="*/ 0 w 286"/>
                    <a:gd name="T5" fmla="*/ 2147483647 h 2857"/>
                    <a:gd name="T6" fmla="*/ 2147483647 w 286"/>
                    <a:gd name="T7" fmla="*/ 2147483647 h 2857"/>
                    <a:gd name="T8" fmla="*/ 0 60000 65536"/>
                    <a:gd name="T9" fmla="*/ 0 60000 65536"/>
                    <a:gd name="T10" fmla="*/ 0 60000 65536"/>
                    <a:gd name="T11" fmla="*/ 0 60000 65536"/>
                    <a:gd name="T12" fmla="*/ 0 w 286"/>
                    <a:gd name="T13" fmla="*/ 0 h 2857"/>
                    <a:gd name="T14" fmla="*/ 286 w 286"/>
                    <a:gd name="T15" fmla="*/ 2857 h 2857"/>
                  </a:gdLst>
                  <a:ahLst/>
                  <a:cxnLst>
                    <a:cxn ang="T8">
                      <a:pos x="T0" y="T1"/>
                    </a:cxn>
                    <a:cxn ang="T9">
                      <a:pos x="T2" y="T3"/>
                    </a:cxn>
                    <a:cxn ang="T10">
                      <a:pos x="T4" y="T5"/>
                    </a:cxn>
                    <a:cxn ang="T11">
                      <a:pos x="T6" y="T7"/>
                    </a:cxn>
                  </a:cxnLst>
                  <a:rect l="T12" t="T13" r="T14" b="T15"/>
                  <a:pathLst>
                    <a:path w="286" h="2857">
                      <a:moveTo>
                        <a:pt x="285" y="0"/>
                      </a:moveTo>
                      <a:lnTo>
                        <a:pt x="0" y="0"/>
                      </a:lnTo>
                      <a:lnTo>
                        <a:pt x="0" y="2856"/>
                      </a:lnTo>
                      <a:lnTo>
                        <a:pt x="276" y="2856"/>
                      </a:lnTo>
                    </a:path>
                  </a:pathLst>
                </a:custGeom>
                <a:noFill/>
                <a:ln w="28575" cap="rnd">
                  <a:solidFill>
                    <a:schemeClr val="bg2"/>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endParaRPr lang="zh-TW" altLang="en-US"/>
                </a:p>
              </p:txBody>
            </p:sp>
            <p:sp>
              <p:nvSpPr>
                <p:cNvPr id="51" name="Line 15"/>
                <p:cNvSpPr>
                  <a:spLocks noChangeShapeType="1"/>
                </p:cNvSpPr>
                <p:nvPr/>
              </p:nvSpPr>
              <p:spPr bwMode="auto">
                <a:xfrm>
                  <a:off x="6807313" y="5349740"/>
                  <a:ext cx="227174" cy="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a:lstStyle>
                <a:p>
                  <a:endParaRPr lang="zh-TW" altLang="en-US"/>
                </a:p>
              </p:txBody>
            </p:sp>
          </p:grpSp>
        </p:grpSp>
        <p:pic>
          <p:nvPicPr>
            <p:cNvPr id="42" name="圖片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4376" y="3442941"/>
              <a:ext cx="2516889" cy="70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p:cNvSpPr>
            <a:spLocks noGrp="1"/>
          </p:cNvSpPr>
          <p:nvPr>
            <p:ph type="title"/>
          </p:nvPr>
        </p:nvSpPr>
        <p:spPr>
          <a:xfrm>
            <a:off x="250825" y="516216"/>
            <a:ext cx="8812213" cy="838200"/>
          </a:xfrm>
        </p:spPr>
        <p:txBody>
          <a:bodyPr/>
          <a:lstStyle/>
          <a:p>
            <a:r>
              <a:rPr lang="en-US" altLang="zh-TW" dirty="0"/>
              <a:t>The difference between </a:t>
            </a:r>
            <a:br>
              <a:rPr lang="en-US" altLang="zh-TW" dirty="0"/>
            </a:br>
            <a:r>
              <a:rPr lang="en-US" altLang="zh-TW" dirty="0" smtClean="0"/>
              <a:t>cyber-intrusion and cyber-attack</a:t>
            </a:r>
            <a:endParaRPr lang="en-US" altLang="zh-TW" dirty="0" smtClean="0">
              <a:ea typeface="Arial Unicode MS" pitchFamily="34" charset="-120"/>
              <a:cs typeface="Arial Unicode MS" pitchFamily="34" charset="-120"/>
            </a:endParaRPr>
          </a:p>
        </p:txBody>
      </p:sp>
      <p:sp>
        <p:nvSpPr>
          <p:cNvPr id="36867" name="Content Placeholder 12"/>
          <p:cNvSpPr>
            <a:spLocks noGrp="1"/>
          </p:cNvSpPr>
          <p:nvPr>
            <p:ph sz="half" idx="1"/>
          </p:nvPr>
        </p:nvSpPr>
        <p:spPr>
          <a:xfrm>
            <a:off x="5386388" y="2932113"/>
            <a:ext cx="4535487" cy="1930400"/>
          </a:xfrm>
        </p:spPr>
        <p:txBody>
          <a:bodyPr/>
          <a:lstStyle/>
          <a:p>
            <a:pPr>
              <a:buFont typeface="Wingdings" pitchFamily="2" charset="2"/>
              <a:buChar char="l"/>
            </a:pPr>
            <a:endParaRPr lang="en-US" altLang="zh-TW" sz="2000" smtClean="0">
              <a:latin typeface="標楷體" pitchFamily="65" charset="-120"/>
              <a:ea typeface="標楷體" pitchFamily="65" charset="-120"/>
            </a:endParaRPr>
          </a:p>
          <a:p>
            <a:pPr>
              <a:buFont typeface="Wingdings" pitchFamily="2" charset="2"/>
              <a:buChar char="n"/>
            </a:pPr>
            <a:endParaRPr lang="en-US" altLang="zh-TW" sz="2400" smtClean="0">
              <a:latin typeface="標楷體" pitchFamily="65" charset="-120"/>
              <a:ea typeface="標楷體" pitchFamily="65" charset="-120"/>
            </a:endParaRPr>
          </a:p>
        </p:txBody>
      </p:sp>
      <p:sp>
        <p:nvSpPr>
          <p:cNvPr id="3686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C750238A-8A7B-4FEF-842C-69F65C42B767}" type="slidenum">
              <a:rPr kumimoji="0" lang="en-US" altLang="zh-TW" sz="1000" b="0" smtClean="0">
                <a:solidFill>
                  <a:srgbClr val="66FF33"/>
                </a:solidFill>
                <a:latin typeface="Arial Black" pitchFamily="34" charset="0"/>
              </a:rPr>
              <a:pPr eaLnBrk="1" hangingPunct="1">
                <a:spcBef>
                  <a:spcPct val="0"/>
                </a:spcBef>
                <a:buClrTx/>
                <a:buFontTx/>
                <a:buNone/>
              </a:pPr>
              <a:t>8</a:t>
            </a:fld>
            <a:endParaRPr kumimoji="0" lang="en-US" altLang="zh-TW" sz="1000" b="0" smtClean="0">
              <a:solidFill>
                <a:srgbClr val="66FF33"/>
              </a:solidFill>
              <a:latin typeface="Arial Black" pitchFamily="34" charset="0"/>
            </a:endParaRPr>
          </a:p>
        </p:txBody>
      </p:sp>
      <p:sp>
        <p:nvSpPr>
          <p:cNvPr id="3" name="不等於 2"/>
          <p:cNvSpPr/>
          <p:nvPr/>
        </p:nvSpPr>
        <p:spPr>
          <a:xfrm>
            <a:off x="3703638" y="3444875"/>
            <a:ext cx="1284287" cy="642938"/>
          </a:xfrm>
          <a:prstGeom prst="mathNotEqua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graphicFrame>
        <p:nvGraphicFramePr>
          <p:cNvPr id="7" name="表格 6"/>
          <p:cNvGraphicFramePr>
            <a:graphicFrameLocks noGrp="1"/>
          </p:cNvGraphicFramePr>
          <p:nvPr/>
        </p:nvGraphicFramePr>
        <p:xfrm>
          <a:off x="323850" y="1420813"/>
          <a:ext cx="3527425" cy="4525963"/>
        </p:xfrm>
        <a:graphic>
          <a:graphicData uri="http://schemas.openxmlformats.org/drawingml/2006/table">
            <a:tbl>
              <a:tblPr firstRow="1" bandRow="1">
                <a:tableStyleId>{7DF18680-E054-41AD-8BC1-D1AEF772440D}</a:tableStyleId>
              </a:tblPr>
              <a:tblGrid>
                <a:gridCol w="3527425"/>
              </a:tblGrid>
              <a:tr h="4913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0000"/>
                          </a:solidFill>
                        </a:rPr>
                        <a:t>Cyber-Intrusion</a:t>
                      </a:r>
                      <a:endParaRPr lang="en-US" altLang="zh-TW" sz="2000" b="1" dirty="0" smtClean="0">
                        <a:solidFill>
                          <a:srgbClr val="FF0000"/>
                        </a:solidFill>
                        <a:latin typeface="+mn-lt"/>
                        <a:ea typeface="標楷體" pitchFamily="65" charset="-120"/>
                      </a:endParaRPr>
                    </a:p>
                  </a:txBody>
                  <a:tcPr marL="91415" marR="91415"/>
                </a:tc>
              </a:tr>
              <a:tr h="1980921">
                <a:tc>
                  <a:txBody>
                    <a:bodyPr/>
                    <a:lstStyle/>
                    <a:p>
                      <a:endParaRPr lang="zh-TW" altLang="en-US" sz="1800" dirty="0"/>
                    </a:p>
                  </a:txBody>
                  <a:tcPr marL="91415" marR="91415">
                    <a:blipFill dpi="0" rotWithShape="1">
                      <a:blip r:embed="rId3">
                        <a:extLst>
                          <a:ext uri="{28A0092B-C50C-407E-A947-70E740481C1C}">
                            <a14:useLocalDpi xmlns:a14="http://schemas.microsoft.com/office/drawing/2010/main" val="0"/>
                          </a:ext>
                        </a:extLst>
                      </a:blip>
                      <a:srcRect/>
                      <a:stretch>
                        <a:fillRect/>
                      </a:stretch>
                    </a:blipFill>
                  </a:tcPr>
                </a:tc>
              </a:tr>
              <a:tr h="459871">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000" dirty="0" smtClean="0"/>
                        <a:t>Like a thief</a:t>
                      </a:r>
                      <a:endParaRPr lang="en-US" altLang="zh-TW" sz="2000" dirty="0" smtClean="0">
                        <a:latin typeface="+mn-lt"/>
                        <a:ea typeface="標楷體" pitchFamily="65" charset="-120"/>
                      </a:endParaRPr>
                    </a:p>
                  </a:txBody>
                  <a:tcPr marL="91415" marR="91415"/>
                </a:tc>
              </a:tr>
              <a:tr h="459871">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000" dirty="0" smtClean="0"/>
                        <a:t>Use small packet traffic</a:t>
                      </a:r>
                      <a:endParaRPr lang="en-US" altLang="zh-TW" sz="2000" dirty="0" smtClean="0">
                        <a:latin typeface="+mn-lt"/>
                        <a:ea typeface="標楷體" pitchFamily="65" charset="-120"/>
                      </a:endParaRPr>
                    </a:p>
                  </a:txBody>
                  <a:tcPr marL="91415" marR="91415"/>
                </a:tc>
              </a:tr>
              <a:tr h="1133930">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000" dirty="0" smtClean="0"/>
                        <a:t>Afraid of being discovered</a:t>
                      </a:r>
                      <a:endParaRPr lang="en-US" altLang="zh-TW" sz="2000" dirty="0" smtClean="0">
                        <a:latin typeface="+mn-lt"/>
                        <a:ea typeface="標楷體" pitchFamily="65" charset="-120"/>
                      </a:endParaRPr>
                    </a:p>
                  </a:txBody>
                  <a:tcPr marL="91415" marR="91415"/>
                </a:tc>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2216737425"/>
              </p:ext>
            </p:extLst>
          </p:nvPr>
        </p:nvGraphicFramePr>
        <p:xfrm>
          <a:off x="4816475" y="1439863"/>
          <a:ext cx="4122738" cy="5072063"/>
        </p:xfrm>
        <a:graphic>
          <a:graphicData uri="http://schemas.openxmlformats.org/drawingml/2006/table">
            <a:tbl>
              <a:tblPr firstRow="1" bandRow="1">
                <a:tableStyleId>{7DF18680-E054-41AD-8BC1-D1AEF772440D}</a:tableStyleId>
              </a:tblPr>
              <a:tblGrid>
                <a:gridCol w="4122738"/>
              </a:tblGrid>
              <a:tr h="491383">
                <a:tc>
                  <a:txBody>
                    <a:bodyPr/>
                    <a:lstStyle/>
                    <a:p>
                      <a:pPr algn="ctr" eaLnBrk="1" hangingPunct="1"/>
                      <a:r>
                        <a:rPr lang="en-US" altLang="zh-TW" sz="2000" b="1" dirty="0" smtClean="0">
                          <a:solidFill>
                            <a:srgbClr val="FF0000"/>
                          </a:solidFill>
                          <a:latin typeface="+mn-lt"/>
                          <a:ea typeface="標楷體" pitchFamily="65" charset="-120"/>
                        </a:rPr>
                        <a:t>Cyber-Attack</a:t>
                      </a:r>
                      <a:endParaRPr lang="en-US" altLang="zh-TW" sz="2000" b="1" dirty="0">
                        <a:solidFill>
                          <a:srgbClr val="FF0000"/>
                        </a:solidFill>
                        <a:latin typeface="+mn-lt"/>
                        <a:ea typeface="標楷體" pitchFamily="65" charset="-120"/>
                      </a:endParaRPr>
                    </a:p>
                  </a:txBody>
                  <a:tcPr marL="91435" marR="91435" marT="45721" marB="45721"/>
                </a:tc>
              </a:tr>
              <a:tr h="1980974">
                <a:tc>
                  <a:txBody>
                    <a:bodyPr/>
                    <a:lstStyle/>
                    <a:p>
                      <a:endParaRPr lang="zh-TW" altLang="en-US" sz="1800" dirty="0"/>
                    </a:p>
                  </a:txBody>
                  <a:tcPr marL="91435" marR="91435" marT="45721" marB="45721">
                    <a:blipFill dpi="0" rotWithShape="1">
                      <a:blip r:embed="rId4">
                        <a:extLst>
                          <a:ext uri="{28A0092B-C50C-407E-A947-70E740481C1C}">
                            <a14:useLocalDpi xmlns:a14="http://schemas.microsoft.com/office/drawing/2010/main" val="0"/>
                          </a:ext>
                        </a:extLst>
                      </a:blip>
                      <a:srcRect/>
                      <a:stretch>
                        <a:fillRect/>
                      </a:stretch>
                    </a:blipFill>
                  </a:tcPr>
                </a:tc>
              </a:tr>
              <a:tr h="459883">
                <a:tc>
                  <a:txBody>
                    <a:bodyPr/>
                    <a:lstStyle/>
                    <a:p>
                      <a:pPr marL="342900" indent="-342900">
                        <a:buFont typeface="Arial" panose="020B0604020202020204" pitchFamily="34" charset="0"/>
                        <a:buChar char="•"/>
                      </a:pPr>
                      <a:r>
                        <a:rPr lang="en-US" altLang="zh-TW" sz="2000" kern="1200" dirty="0" smtClean="0">
                          <a:solidFill>
                            <a:schemeClr val="dk1"/>
                          </a:solidFill>
                          <a:latin typeface="+mn-lt"/>
                          <a:ea typeface="+mn-ea"/>
                          <a:cs typeface="+mn-cs"/>
                        </a:rPr>
                        <a:t>Like a robber</a:t>
                      </a:r>
                    </a:p>
                  </a:txBody>
                  <a:tcPr marL="91435" marR="91435" marT="45721" marB="45721"/>
                </a:tc>
              </a:tr>
              <a:tr h="1005862">
                <a:tc>
                  <a:txBody>
                    <a:bodyPr/>
                    <a:lstStyle/>
                    <a:p>
                      <a:pPr marL="342900" indent="-342900">
                        <a:buFont typeface="Arial" panose="020B0604020202020204" pitchFamily="34" charset="0"/>
                        <a:buChar char="•"/>
                      </a:pPr>
                      <a:r>
                        <a:rPr lang="en-US" altLang="zh-TW" sz="2000" kern="1200" dirty="0" smtClean="0">
                          <a:solidFill>
                            <a:schemeClr val="dk1"/>
                          </a:solidFill>
                          <a:latin typeface="+mn-lt"/>
                          <a:ea typeface="+mn-ea"/>
                          <a:cs typeface="+mn-cs"/>
                        </a:rPr>
                        <a:t>Use the amount of traffics and a number of flows to paralyze the computer networks</a:t>
                      </a:r>
                    </a:p>
                  </a:txBody>
                  <a:tcPr marL="91435" marR="91435" marT="45721" marB="45721"/>
                </a:tc>
              </a:tr>
              <a:tr h="1133961">
                <a:tc>
                  <a:txBody>
                    <a:bodyPr/>
                    <a:lstStyle/>
                    <a:p>
                      <a:pPr marL="342900" indent="-342900">
                        <a:buFont typeface="Arial" panose="020B0604020202020204" pitchFamily="34" charset="0"/>
                        <a:buChar char="•"/>
                      </a:pPr>
                      <a:r>
                        <a:rPr lang="en-US" altLang="zh-TW" sz="2000" kern="1200" dirty="0" smtClean="0">
                          <a:solidFill>
                            <a:schemeClr val="dk1"/>
                          </a:solidFill>
                          <a:latin typeface="+mn-lt"/>
                          <a:ea typeface="+mn-ea"/>
                          <a:cs typeface="+mn-cs"/>
                        </a:rPr>
                        <a:t>Not afraid of being discovered because hackers may “borrow” these IP addresses</a:t>
                      </a:r>
                    </a:p>
                  </a:txBody>
                  <a:tcPr marL="91435" marR="91435" marT="45721" marB="45721"/>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a:xfrm>
            <a:off x="1619250" y="549275"/>
            <a:ext cx="5905500" cy="838200"/>
          </a:xfrm>
        </p:spPr>
        <p:txBody>
          <a:bodyPr/>
          <a:lstStyle/>
          <a:p>
            <a:r>
              <a:rPr lang="en-US" altLang="zh-TW" smtClean="0"/>
              <a:t>Major Functions</a:t>
            </a:r>
            <a:endParaRPr lang="zh-TW" altLang="en-US" smtClean="0"/>
          </a:p>
        </p:txBody>
      </p:sp>
      <p:sp>
        <p:nvSpPr>
          <p:cNvPr id="21507" name="內容版面配置區 2"/>
          <p:cNvSpPr>
            <a:spLocks noGrp="1"/>
          </p:cNvSpPr>
          <p:nvPr>
            <p:ph idx="1"/>
          </p:nvPr>
        </p:nvSpPr>
        <p:spPr>
          <a:xfrm>
            <a:off x="11113" y="1989138"/>
            <a:ext cx="9144000" cy="4248174"/>
          </a:xfrm>
        </p:spPr>
        <p:txBody>
          <a:bodyPr/>
          <a:lstStyle/>
          <a:p>
            <a:pPr>
              <a:buFont typeface="Wingdings" panose="05000000000000000000" pitchFamily="2" charset="2"/>
              <a:buChar char="Ø"/>
              <a:defRPr/>
            </a:pPr>
            <a:r>
              <a:rPr lang="en-US" altLang="zh-TW" sz="2000" b="0" dirty="0" smtClean="0"/>
              <a:t>Automatically block infected IPs from L3 Switch by ACL (for Cisco, Foundry, Alcatel and Extreme) or block by FM series (in inline mode).</a:t>
            </a:r>
            <a:endParaRPr lang="en-US" altLang="zh-TW" sz="2000" b="0" dirty="0"/>
          </a:p>
          <a:p>
            <a:pPr marL="627063" indent="-354013">
              <a:buFont typeface="Wingdings" panose="05000000000000000000" pitchFamily="2" charset="2"/>
              <a:buChar char="u"/>
              <a:defRPr/>
            </a:pPr>
            <a:r>
              <a:rPr lang="en-US" altLang="zh-TW" sz="2000" dirty="0" smtClean="0">
                <a:solidFill>
                  <a:srgbClr val="FF0000"/>
                </a:solidFill>
              </a:rPr>
              <a:t>RDP</a:t>
            </a:r>
            <a:r>
              <a:rPr lang="en-US" altLang="zh-TW" sz="2000" b="0" dirty="0" smtClean="0"/>
              <a:t> and </a:t>
            </a:r>
            <a:r>
              <a:rPr lang="en-US" altLang="zh-TW" sz="2000" dirty="0" smtClean="0">
                <a:solidFill>
                  <a:srgbClr val="FF0000"/>
                </a:solidFill>
              </a:rPr>
              <a:t>SSH</a:t>
            </a:r>
            <a:r>
              <a:rPr lang="en-US" altLang="zh-TW" sz="2000" b="0" dirty="0" smtClean="0"/>
              <a:t> password guess detection and </a:t>
            </a:r>
            <a:r>
              <a:rPr lang="en-US" altLang="zh-TW" sz="2000" b="0" dirty="0"/>
              <a:t>b</a:t>
            </a:r>
            <a:r>
              <a:rPr lang="en-US" altLang="zh-TW" sz="2000" b="0" dirty="0" smtClean="0"/>
              <a:t>locking.</a:t>
            </a:r>
          </a:p>
          <a:p>
            <a:pPr marL="627063" indent="-354013">
              <a:buFont typeface="Wingdings" panose="05000000000000000000" pitchFamily="2" charset="2"/>
              <a:buChar char="u"/>
              <a:defRPr/>
            </a:pPr>
            <a:r>
              <a:rPr lang="en-US" altLang="zh-TW" sz="2000" dirty="0" smtClean="0">
                <a:solidFill>
                  <a:srgbClr val="FF0000"/>
                </a:solidFill>
              </a:rPr>
              <a:t>Port Scan</a:t>
            </a:r>
            <a:r>
              <a:rPr lang="en-US" altLang="zh-TW" sz="2000" b="0" dirty="0" smtClean="0"/>
              <a:t>, </a:t>
            </a:r>
            <a:r>
              <a:rPr lang="en-US" altLang="zh-TW" sz="2000" dirty="0" smtClean="0">
                <a:solidFill>
                  <a:srgbClr val="FF0000"/>
                </a:solidFill>
              </a:rPr>
              <a:t>worm</a:t>
            </a:r>
            <a:r>
              <a:rPr lang="en-US" altLang="zh-TW" sz="2000" b="0" dirty="0" smtClean="0"/>
              <a:t> and </a:t>
            </a:r>
            <a:r>
              <a:rPr lang="en-US" altLang="zh-TW" sz="2000" dirty="0" smtClean="0">
                <a:solidFill>
                  <a:srgbClr val="FF0000"/>
                </a:solidFill>
              </a:rPr>
              <a:t>Inner Intrusion </a:t>
            </a:r>
            <a:r>
              <a:rPr lang="en-US" altLang="zh-TW" sz="2000" b="0" dirty="0" smtClean="0"/>
              <a:t>detection and blocking.</a:t>
            </a:r>
          </a:p>
          <a:p>
            <a:pPr marL="627063" indent="-354013">
              <a:buFont typeface="Wingdings" panose="05000000000000000000" pitchFamily="2" charset="2"/>
              <a:buChar char="u"/>
              <a:defRPr/>
            </a:pPr>
            <a:r>
              <a:rPr lang="en-US" altLang="zh-TW" sz="2000" dirty="0" smtClean="0">
                <a:solidFill>
                  <a:srgbClr val="FF0000"/>
                </a:solidFill>
              </a:rPr>
              <a:t>UDP flood</a:t>
            </a:r>
            <a:r>
              <a:rPr lang="en-US" altLang="zh-TW" sz="2000" b="0" dirty="0" smtClean="0"/>
              <a:t>, </a:t>
            </a:r>
            <a:r>
              <a:rPr lang="en-US" altLang="zh-TW" sz="2000" dirty="0" smtClean="0">
                <a:solidFill>
                  <a:srgbClr val="FF0000"/>
                </a:solidFill>
              </a:rPr>
              <a:t>DOS</a:t>
            </a:r>
            <a:r>
              <a:rPr lang="en-US" altLang="zh-TW" sz="2000" b="0" dirty="0" smtClean="0"/>
              <a:t>, </a:t>
            </a:r>
            <a:r>
              <a:rPr lang="en-US" altLang="zh-TW" sz="2000" dirty="0" smtClean="0">
                <a:solidFill>
                  <a:srgbClr val="FF0000"/>
                </a:solidFill>
              </a:rPr>
              <a:t>DNS</a:t>
            </a:r>
            <a:r>
              <a:rPr lang="en-US" altLang="zh-TW" sz="2000" b="0" dirty="0" smtClean="0"/>
              <a:t>, </a:t>
            </a:r>
            <a:r>
              <a:rPr lang="en-US" altLang="zh-TW" sz="2000" dirty="0" smtClean="0">
                <a:solidFill>
                  <a:srgbClr val="FF0000"/>
                </a:solidFill>
              </a:rPr>
              <a:t>Telnet</a:t>
            </a:r>
            <a:r>
              <a:rPr lang="en-US" altLang="zh-TW" sz="2000" b="0" dirty="0" smtClean="0"/>
              <a:t> and </a:t>
            </a:r>
            <a:r>
              <a:rPr lang="en-US" altLang="zh-TW" sz="2000" dirty="0" smtClean="0">
                <a:solidFill>
                  <a:srgbClr val="FF0000"/>
                </a:solidFill>
              </a:rPr>
              <a:t>NTP</a:t>
            </a:r>
            <a:r>
              <a:rPr lang="en-US" altLang="zh-TW" sz="2000" b="0" dirty="0" smtClean="0"/>
              <a:t> attack detection and blocking.</a:t>
            </a:r>
          </a:p>
          <a:p>
            <a:pPr marL="627063" indent="-354013">
              <a:buFont typeface="Wingdings" panose="05000000000000000000" pitchFamily="2" charset="2"/>
              <a:buChar char="u"/>
              <a:defRPr/>
            </a:pPr>
            <a:endParaRPr lang="en-US" altLang="zh-TW" sz="2000" b="0" dirty="0" smtClean="0"/>
          </a:p>
          <a:p>
            <a:pPr>
              <a:buFont typeface="Wingdings" panose="05000000000000000000" pitchFamily="2" charset="2"/>
              <a:buChar char="Ø"/>
              <a:defRPr/>
            </a:pPr>
            <a:r>
              <a:rPr lang="en-US" altLang="zh-TW" sz="2000" b="0" dirty="0" smtClean="0"/>
              <a:t>Provide </a:t>
            </a:r>
            <a:r>
              <a:rPr lang="en-US" altLang="zh-TW" sz="2000" b="0" dirty="0"/>
              <a:t>k</a:t>
            </a:r>
            <a:r>
              <a:rPr lang="en-US" altLang="zh-TW" sz="2000" b="0" dirty="0" smtClean="0"/>
              <a:t>inds of intrusion/attack report:</a:t>
            </a:r>
          </a:p>
          <a:p>
            <a:pPr marL="627063" indent="-354013">
              <a:buFont typeface="Wingdings" panose="05000000000000000000" pitchFamily="2" charset="2"/>
              <a:buChar char="u"/>
              <a:defRPr/>
            </a:pPr>
            <a:r>
              <a:rPr lang="en-US" altLang="zh-TW" sz="2000" b="0" dirty="0" smtClean="0"/>
              <a:t>RDP password guess, SSH </a:t>
            </a:r>
            <a:r>
              <a:rPr lang="en-US" altLang="zh-TW" sz="2000" b="0" dirty="0"/>
              <a:t>p</a:t>
            </a:r>
            <a:r>
              <a:rPr lang="en-US" altLang="zh-TW" sz="2000" b="0" dirty="0" smtClean="0"/>
              <a:t>assword guess, Port Scan, worm, Inner Intrusion, UDP flood, DOS, DNS, MSSQL, Telnet and NTP.</a:t>
            </a:r>
          </a:p>
          <a:p>
            <a:pPr>
              <a:buFont typeface="Wingdings" panose="05000000000000000000" pitchFamily="2" charset="2"/>
              <a:buChar char="Ø"/>
              <a:defRPr/>
            </a:pPr>
            <a:endParaRPr lang="en-US" altLang="zh-TW" sz="2000" b="0" dirty="0" smtClean="0"/>
          </a:p>
          <a:p>
            <a:pPr>
              <a:buFont typeface="Wingdings" panose="05000000000000000000" pitchFamily="2" charset="2"/>
              <a:buChar char="Ø"/>
              <a:defRPr/>
            </a:pPr>
            <a:r>
              <a:rPr lang="en-US" altLang="zh-TW" sz="2000" b="0" dirty="0" err="1" smtClean="0"/>
              <a:t>Netflow</a:t>
            </a:r>
            <a:r>
              <a:rPr lang="en-US" altLang="zh-TW" sz="2000" b="0" dirty="0" smtClean="0"/>
              <a:t> or </a:t>
            </a:r>
            <a:r>
              <a:rPr lang="en-US" altLang="zh-TW" sz="2000" b="0" dirty="0" err="1" smtClean="0"/>
              <a:t>sFlow</a:t>
            </a:r>
            <a:r>
              <a:rPr lang="en-US" altLang="zh-TW" sz="2000" b="0" dirty="0" smtClean="0"/>
              <a:t> traffic report. </a:t>
            </a:r>
            <a:endParaRPr lang="zh-TW" altLang="zh-TW" sz="2000" b="0" dirty="0" smtClean="0"/>
          </a:p>
        </p:txBody>
      </p:sp>
      <p:sp>
        <p:nvSpPr>
          <p:cNvPr id="3789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2" pitchFamily="18" charset="2"/>
              <a:buChar char="¢"/>
              <a:defRPr kumimoji="1" sz="2800" b="1">
                <a:solidFill>
                  <a:schemeClr val="tx1"/>
                </a:solidFill>
                <a:latin typeface="Times New Roman" pitchFamily="18" charset="0"/>
                <a:ea typeface="新細明體" charset="-120"/>
              </a:defRPr>
            </a:lvl1pPr>
            <a:lvl2pPr marL="742950" indent="-285750" eaLnBrk="0" hangingPunct="0">
              <a:spcBef>
                <a:spcPct val="20000"/>
              </a:spcBef>
              <a:buClr>
                <a:schemeClr val="accent2"/>
              </a:buClr>
              <a:buFont typeface="Wingdings 2" pitchFamily="18" charset="2"/>
              <a:buChar char="¢"/>
              <a:defRPr kumimoji="1" sz="2000" b="1">
                <a:solidFill>
                  <a:schemeClr val="tx1"/>
                </a:solidFill>
                <a:latin typeface="Times New Roman" pitchFamily="18" charset="0"/>
                <a:ea typeface="新細明體" charset="-120"/>
              </a:defRPr>
            </a:lvl2pPr>
            <a:lvl3pPr marL="1143000" indent="-228600" eaLnBrk="0" hangingPunct="0">
              <a:spcBef>
                <a:spcPct val="20000"/>
              </a:spcBef>
              <a:buClr>
                <a:schemeClr val="accent2"/>
              </a:buClr>
              <a:buFont typeface="Wingdings 2" pitchFamily="18" charset="2"/>
              <a:buChar char="¢"/>
              <a:defRPr kumimoji="1" sz="1600" b="1">
                <a:solidFill>
                  <a:schemeClr val="tx1"/>
                </a:solidFill>
                <a:latin typeface="Times New Roman" pitchFamily="18" charset="0"/>
                <a:ea typeface="新細明體" charset="-120"/>
              </a:defRPr>
            </a:lvl3pPr>
            <a:lvl4pPr marL="1600200" indent="-228600" eaLnBrk="0" hangingPunct="0">
              <a:spcBef>
                <a:spcPct val="20000"/>
              </a:spcBef>
              <a:buClr>
                <a:schemeClr val="accent2"/>
              </a:buClr>
              <a:buFont typeface="Wingdings 2" pitchFamily="18" charset="2"/>
              <a:buChar char="¢"/>
              <a:defRPr kumimoji="1" sz="1200" b="1">
                <a:solidFill>
                  <a:schemeClr val="tx1"/>
                </a:solidFill>
                <a:latin typeface="Times New Roman" pitchFamily="18" charset="0"/>
                <a:ea typeface="新細明體" charset="-120"/>
              </a:defRPr>
            </a:lvl4pPr>
            <a:lvl5pPr marL="2057400" indent="-228600" eaLnBrk="0" hangingPunct="0">
              <a:spcBef>
                <a:spcPct val="20000"/>
              </a:spcBef>
              <a:buClr>
                <a:schemeClr val="accent2"/>
              </a:buClr>
              <a:buFont typeface="Wingdings 2" pitchFamily="18" charset="2"/>
              <a:buChar char="¢"/>
              <a:defRPr kumimoji="1" sz="1000" b="1">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lr>
                <a:schemeClr val="accent2"/>
              </a:buClr>
              <a:buFont typeface="Wingdings 2" pitchFamily="18" charset="2"/>
              <a:buChar char="¢"/>
              <a:defRPr kumimoji="1" sz="1000" b="1">
                <a:solidFill>
                  <a:schemeClr val="tx1"/>
                </a:solidFill>
                <a:latin typeface="Times New Roman" pitchFamily="18" charset="0"/>
                <a:ea typeface="新細明體" charset="-120"/>
              </a:defRPr>
            </a:lvl9pPr>
          </a:lstStyle>
          <a:p>
            <a:pPr eaLnBrk="1" hangingPunct="1">
              <a:spcBef>
                <a:spcPct val="0"/>
              </a:spcBef>
              <a:buClrTx/>
              <a:buFontTx/>
              <a:buNone/>
            </a:pPr>
            <a:fld id="{F8676408-22F4-4501-821B-6B8C2DA5F079}" type="slidenum">
              <a:rPr lang="en-US" altLang="zh-TW" sz="1000" b="0" smtClean="0">
                <a:solidFill>
                  <a:srgbClr val="66FF33"/>
                </a:solidFill>
                <a:latin typeface="Arial Black" pitchFamily="34" charset="0"/>
              </a:rPr>
              <a:pPr eaLnBrk="1" hangingPunct="1">
                <a:spcBef>
                  <a:spcPct val="0"/>
                </a:spcBef>
                <a:buClrTx/>
                <a:buFontTx/>
                <a:buNone/>
              </a:pPr>
              <a:t>9</a:t>
            </a:fld>
            <a:endParaRPr lang="en-US" altLang="zh-TW" sz="1000" b="0" smtClean="0">
              <a:solidFill>
                <a:srgbClr val="66FF33"/>
              </a:solidFill>
              <a:latin typeface="Arial Black"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Pv5zn2PhOFdyV8E47pLbYF"/>
</p:tagLst>
</file>

<file path=ppt/tags/tag2.xml><?xml version="1.0" encoding="utf-8"?>
<p:tagLst xmlns:a="http://schemas.openxmlformats.org/drawingml/2006/main" xmlns:r="http://schemas.openxmlformats.org/officeDocument/2006/relationships" xmlns:p="http://schemas.openxmlformats.org/presentationml/2006/main">
  <p:tag name="DVSHAPEID" val="n8Mq0a67yjV9RcqGmFZ1nQ"/>
</p:tagLst>
</file>

<file path=ppt/tags/tag3.xml><?xml version="1.0" encoding="utf-8"?>
<p:tagLst xmlns:a="http://schemas.openxmlformats.org/drawingml/2006/main" xmlns:r="http://schemas.openxmlformats.org/officeDocument/2006/relationships" xmlns:p="http://schemas.openxmlformats.org/presentationml/2006/main">
  <p:tag name="DVSHAPEID" val="TgDA7n64d1hwIvSCuZq94b"/>
</p:tagLst>
</file>

<file path=ppt/theme/theme1.xml><?xml version="1.0" encoding="utf-8"?>
<a:theme xmlns:a="http://schemas.openxmlformats.org/drawingml/2006/main" name="預設簡報設計">
  <a:themeElements>
    <a:clrScheme name="自訂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14130</TotalTime>
  <Words>2994</Words>
  <Application>Microsoft Office PowerPoint</Application>
  <PresentationFormat>如螢幕大小 (4:3)</PresentationFormat>
  <Paragraphs>325</Paragraphs>
  <Slides>43</Slides>
  <Notes>14</Notes>
  <HiddenSlides>0</HiddenSlides>
  <MMClips>0</MMClips>
  <ScaleCrop>false</ScaleCrop>
  <HeadingPairs>
    <vt:vector size="6" baseType="variant">
      <vt:variant>
        <vt:lpstr>佈景主題</vt:lpstr>
      </vt:variant>
      <vt:variant>
        <vt:i4>2</vt:i4>
      </vt:variant>
      <vt:variant>
        <vt:lpstr>內嵌 OLE 伺服程式</vt:lpstr>
      </vt:variant>
      <vt:variant>
        <vt:i4>2</vt:i4>
      </vt:variant>
      <vt:variant>
        <vt:lpstr>投影片標題</vt:lpstr>
      </vt:variant>
      <vt:variant>
        <vt:i4>43</vt:i4>
      </vt:variant>
    </vt:vector>
  </HeadingPairs>
  <TitlesOfParts>
    <vt:vector size="47" baseType="lpstr">
      <vt:lpstr>預設簡報設計</vt:lpstr>
      <vt:lpstr>1_預設簡報設計</vt:lpstr>
      <vt:lpstr>多媒體項目</vt:lpstr>
      <vt:lpstr>方程式</vt:lpstr>
      <vt:lpstr> CURELAN TECHNOLOGY Co., LTD Quantitative Logarithmic Transformation-Based  Intrusion Detection System (QLT-IDS) CureLan FM Series</vt:lpstr>
      <vt:lpstr> The FM series can be deployed in inline mode to prevent the cyber-intrusion and the cyber-attack</vt:lpstr>
      <vt:lpstr>Analyzing the Technology of the IPS Equipment</vt:lpstr>
      <vt:lpstr>Analyzing the Technology of the FM series</vt:lpstr>
      <vt:lpstr>PowerPoint 簡報</vt:lpstr>
      <vt:lpstr>The difference between  the FM series and other IPS/IDS products</vt:lpstr>
      <vt:lpstr>The FM series can protect the network from  the cyber-intrusions and the cyber-attacks </vt:lpstr>
      <vt:lpstr>The difference between  cyber-intrusion and cyber-attack</vt:lpstr>
      <vt:lpstr>Major Functions</vt:lpstr>
      <vt:lpstr>PowerPoint 簡報</vt:lpstr>
      <vt:lpstr>real case </vt:lpstr>
      <vt:lpstr>How can hackers paralyze the websites and network? They may use the following two methods.</vt:lpstr>
      <vt:lpstr>Real case</vt:lpstr>
      <vt:lpstr>How can hackers paralyze the websites and network? They may use the following two methods. (cont.)</vt:lpstr>
      <vt:lpstr>Real case</vt:lpstr>
      <vt:lpstr>The real case of the port scanning</vt:lpstr>
      <vt:lpstr>The real case of the SSH &amp; RDP intrusion</vt:lpstr>
      <vt:lpstr>The real case of the DOS attack</vt:lpstr>
      <vt:lpstr>The real case of the DOS attack (cont.)</vt:lpstr>
      <vt:lpstr>Compare FM series with IPS product</vt:lpstr>
      <vt:lpstr>Case 1</vt:lpstr>
      <vt:lpstr>Case 1 (cont.)</vt:lpstr>
      <vt:lpstr>Case 2</vt:lpstr>
      <vt:lpstr>Case 2 (cont.)</vt:lpstr>
      <vt:lpstr>The real case of the UDP flood attack</vt:lpstr>
      <vt:lpstr>The real case of the UDP flood attack (cont.)</vt:lpstr>
      <vt:lpstr>The real case of the DNS attack</vt:lpstr>
      <vt:lpstr>The real case of the NTP attack</vt:lpstr>
      <vt:lpstr>Web Attacks</vt:lpstr>
      <vt:lpstr>Web Attacks (cont.)</vt:lpstr>
      <vt:lpstr>Web Attacks (cont.)</vt:lpstr>
      <vt:lpstr>Conclusion of Web attacks</vt:lpstr>
      <vt:lpstr>Inner Intrusion</vt:lpstr>
      <vt:lpstr>Inner Intrusion (cont.)</vt:lpstr>
      <vt:lpstr>The real case of the Inner Intrusion</vt:lpstr>
      <vt:lpstr>The function of real-time query</vt:lpstr>
      <vt:lpstr>Using mathematical formula  to analyze the cyber-attack</vt:lpstr>
      <vt:lpstr>Using mathematical formula  to analyze the cyber-attack</vt:lpstr>
      <vt:lpstr>Conclusion</vt:lpstr>
      <vt:lpstr>Conclusion (cont.)</vt:lpstr>
      <vt:lpstr>Existing Customers</vt:lpstr>
      <vt:lpstr>Customers</vt:lpstr>
      <vt:lpstr>Function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CURELAN TECHNOLOGY Co., LTD  Flowviewer FM-800A</dc:title>
  <dc:creator>Mizunashi</dc:creator>
  <cp:lastModifiedBy>Peter</cp:lastModifiedBy>
  <cp:revision>670</cp:revision>
  <dcterms:created xsi:type="dcterms:W3CDTF">2014-05-28T09:57:45Z</dcterms:created>
  <dcterms:modified xsi:type="dcterms:W3CDTF">2023-08-17T01:48:43Z</dcterms:modified>
</cp:coreProperties>
</file>